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68" r:id="rId3"/>
    <p:sldId id="257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90" d="100"/>
          <a:sy n="190" d="100"/>
        </p:scale>
        <p:origin x="-20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6696593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21/11/15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8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26466">
              <a:defRPr sz="5840"/>
            </a:lvl1pPr>
          </a:lstStyle>
          <a:p>
            <a:r>
              <a:rPr b="1" dirty="0"/>
              <a:t>What do we mean by success in safeguarding work with children?</a:t>
            </a:r>
          </a:p>
        </p:txBody>
      </p:sp>
      <p:sp>
        <p:nvSpPr>
          <p:cNvPr id="159" name="Shape 159"/>
          <p:cNvSpPr>
            <a:spLocks noGrp="1"/>
          </p:cNvSpPr>
          <p:nvPr>
            <p:ph type="body" idx="1"/>
          </p:nvPr>
        </p:nvSpPr>
        <p:spPr>
          <a:xfrm>
            <a:off x="2116609" y="2169689"/>
            <a:ext cx="9386414" cy="41343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 dirty="0" smtClean="0"/>
              <a:t>Whose success?</a:t>
            </a:r>
          </a:p>
          <a:p>
            <a:r>
              <a:rPr sz="3200" dirty="0" smtClean="0"/>
              <a:t>One </a:t>
            </a:r>
            <a:r>
              <a:rPr sz="3200" dirty="0"/>
              <a:t>or many forms of success?</a:t>
            </a:r>
          </a:p>
          <a:p>
            <a:r>
              <a:rPr lang="en-GB" sz="3200" dirty="0" smtClean="0"/>
              <a:t>How is </a:t>
            </a:r>
            <a:r>
              <a:rPr sz="3200" dirty="0" smtClean="0"/>
              <a:t>succes</a:t>
            </a:r>
            <a:r>
              <a:rPr lang="en-GB" sz="3200" dirty="0" smtClean="0"/>
              <a:t>s constructed in safeguarding work</a:t>
            </a:r>
            <a:r>
              <a:rPr sz="3200" dirty="0" smtClean="0"/>
              <a:t>?</a:t>
            </a:r>
            <a:endParaRPr lang="en-GB" sz="3200" dirty="0" smtClean="0"/>
          </a:p>
          <a:p>
            <a:r>
              <a:rPr lang="en-GB" sz="3200" dirty="0" smtClean="0"/>
              <a:t>Who has knowledge of success?</a:t>
            </a:r>
            <a:r>
              <a:rPr sz="3200" dirty="0" smtClean="0"/>
              <a:t> </a:t>
            </a:r>
            <a:endParaRPr sz="3200" dirty="0"/>
          </a:p>
          <a:p>
            <a:r>
              <a:rPr sz="3200" dirty="0"/>
              <a:t>What are the challenges of learning from success?</a:t>
            </a:r>
          </a:p>
        </p:txBody>
      </p:sp>
    </p:spTree>
    <p:extLst>
      <p:ext uri="{BB962C8B-B14F-4D97-AF65-F5344CB8AC3E}">
        <p14:creationId xmlns:p14="http://schemas.microsoft.com/office/powerpoint/2010/main" val="268766749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1524416" y="217905"/>
            <a:ext cx="10018713" cy="991937"/>
          </a:xfrm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r>
              <a:rPr sz="4000" b="1" dirty="0"/>
              <a:t>Who has knowledge of success?</a:t>
            </a:r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1971842" y="1203158"/>
            <a:ext cx="9651497" cy="565484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457200" lvl="2" indent="0">
              <a:buNone/>
              <a:defRPr sz="752"/>
            </a:pPr>
            <a:r>
              <a:rPr sz="4000" b="1" dirty="0"/>
              <a:t>Parents</a:t>
            </a:r>
            <a:r>
              <a:rPr sz="4000" dirty="0"/>
              <a:t>:</a:t>
            </a:r>
          </a:p>
          <a:p>
            <a:pPr marL="742950" lvl="2">
              <a:lnSpc>
                <a:spcPct val="110000"/>
              </a:lnSpc>
              <a:defRPr sz="752"/>
            </a:pPr>
            <a:r>
              <a:rPr sz="4000" dirty="0"/>
              <a:t>knowledge of how to engage services</a:t>
            </a:r>
          </a:p>
          <a:p>
            <a:pPr marL="742950" lvl="2">
              <a:lnSpc>
                <a:spcPct val="110000"/>
              </a:lnSpc>
              <a:defRPr sz="752"/>
            </a:pPr>
            <a:r>
              <a:rPr sz="4000" dirty="0"/>
              <a:t>knowledge of </a:t>
            </a:r>
            <a:r>
              <a:rPr sz="4000" dirty="0" smtClean="0"/>
              <a:t>using </a:t>
            </a:r>
            <a:r>
              <a:rPr sz="4000" dirty="0"/>
              <a:t>the social capital within networks of friends and family </a:t>
            </a:r>
            <a:r>
              <a:rPr sz="4000" dirty="0" smtClean="0"/>
              <a:t>members</a:t>
            </a:r>
            <a:r>
              <a:rPr lang="en-GB" sz="4000" dirty="0" smtClean="0"/>
              <a:t> to help safeguard their children</a:t>
            </a:r>
            <a:endParaRPr sz="4000" dirty="0"/>
          </a:p>
          <a:p>
            <a:pPr marL="742950" lvl="2">
              <a:lnSpc>
                <a:spcPct val="110000"/>
              </a:lnSpc>
              <a:defRPr sz="752"/>
            </a:pPr>
            <a:r>
              <a:rPr sz="4000" dirty="0"/>
              <a:t>knowledge of the daily experience of </a:t>
            </a:r>
            <a:r>
              <a:rPr sz="4000" dirty="0" smtClean="0"/>
              <a:t>coping</a:t>
            </a:r>
            <a:r>
              <a:rPr lang="en-GB" sz="4000" dirty="0" smtClean="0"/>
              <a:t> in difficult circumstances</a:t>
            </a:r>
            <a:endParaRPr sz="4000" dirty="0"/>
          </a:p>
          <a:p>
            <a:pPr marL="457200" lvl="2" indent="0">
              <a:lnSpc>
                <a:spcPct val="110000"/>
              </a:lnSpc>
              <a:buNone/>
              <a:defRPr sz="752"/>
            </a:pPr>
            <a:r>
              <a:rPr sz="4000" b="1" dirty="0"/>
              <a:t>Practitioners</a:t>
            </a:r>
          </a:p>
          <a:p>
            <a:pPr marL="742950" lvl="2">
              <a:lnSpc>
                <a:spcPct val="110000"/>
              </a:lnSpc>
              <a:defRPr sz="752"/>
            </a:pPr>
            <a:r>
              <a:rPr lang="en-GB" sz="4000" dirty="0"/>
              <a:t>k</a:t>
            </a:r>
            <a:r>
              <a:rPr lang="en-GB" sz="4000" dirty="0" smtClean="0"/>
              <a:t>nowledge from experiencing </a:t>
            </a:r>
            <a:r>
              <a:rPr sz="4000" dirty="0" smtClean="0"/>
              <a:t>positive </a:t>
            </a:r>
            <a:r>
              <a:rPr sz="4000" dirty="0"/>
              <a:t>change in children and parents’ lives</a:t>
            </a:r>
          </a:p>
          <a:p>
            <a:pPr marL="742950" lvl="2">
              <a:lnSpc>
                <a:spcPct val="110000"/>
              </a:lnSpc>
              <a:defRPr sz="752"/>
            </a:pPr>
            <a:r>
              <a:rPr lang="en-US" sz="4000" dirty="0"/>
              <a:t>e</a:t>
            </a:r>
            <a:r>
              <a:rPr sz="4000" dirty="0" smtClean="0"/>
              <a:t>xperience</a:t>
            </a:r>
            <a:r>
              <a:rPr lang="en-GB" sz="4000" dirty="0" smtClean="0"/>
              <a:t> of</a:t>
            </a:r>
            <a:r>
              <a:rPr sz="4000" dirty="0" smtClean="0"/>
              <a:t> </a:t>
            </a:r>
            <a:r>
              <a:rPr sz="4000" dirty="0"/>
              <a:t>moments of satisfaction </a:t>
            </a:r>
            <a:r>
              <a:rPr lang="en-GB" sz="4000" dirty="0" smtClean="0"/>
              <a:t>in doing </a:t>
            </a:r>
            <a:r>
              <a:rPr sz="4000" dirty="0" smtClean="0"/>
              <a:t>the </a:t>
            </a:r>
            <a:r>
              <a:rPr sz="4000" dirty="0"/>
              <a:t>work</a:t>
            </a:r>
          </a:p>
          <a:p>
            <a:pPr marL="742950" lvl="2">
              <a:lnSpc>
                <a:spcPct val="110000"/>
              </a:lnSpc>
              <a:defRPr sz="752"/>
            </a:pPr>
            <a:r>
              <a:rPr sz="4000" dirty="0"/>
              <a:t>receive on occasions positive feedback from families, colleagues or other professionals</a:t>
            </a:r>
          </a:p>
          <a:p>
            <a:pPr marL="457200" lvl="2" indent="0">
              <a:lnSpc>
                <a:spcPct val="110000"/>
              </a:lnSpc>
              <a:buNone/>
              <a:defRPr sz="752"/>
            </a:pPr>
            <a:r>
              <a:rPr sz="4000" b="1" dirty="0"/>
              <a:t>Organisations</a:t>
            </a:r>
          </a:p>
          <a:p>
            <a:pPr marL="742950" lvl="2">
              <a:lnSpc>
                <a:spcPct val="110000"/>
              </a:lnSpc>
              <a:defRPr sz="752"/>
            </a:pPr>
            <a:r>
              <a:rPr lang="en-US" sz="4000" dirty="0"/>
              <a:t>k</a:t>
            </a:r>
            <a:r>
              <a:rPr lang="en-GB" sz="4000" dirty="0" err="1" smtClean="0"/>
              <a:t>nowledge</a:t>
            </a:r>
            <a:r>
              <a:rPr lang="en-GB" sz="4000" dirty="0" smtClean="0"/>
              <a:t> of how to avoid failure – peer learning is encouraged by Government</a:t>
            </a:r>
            <a:endParaRPr sz="4000" dirty="0"/>
          </a:p>
          <a:p>
            <a:pPr marL="742950" lvl="2">
              <a:lnSpc>
                <a:spcPct val="110000"/>
              </a:lnSpc>
              <a:defRPr sz="752"/>
            </a:pPr>
            <a:r>
              <a:rPr sz="4000" dirty="0"/>
              <a:t>But </a:t>
            </a:r>
            <a:r>
              <a:rPr lang="en-GB" sz="4000" dirty="0" smtClean="0"/>
              <a:t>do organisations collect, retain and disseminate </a:t>
            </a:r>
            <a:r>
              <a:rPr sz="4000" dirty="0" smtClean="0"/>
              <a:t>learning </a:t>
            </a:r>
            <a:r>
              <a:rPr sz="4000" dirty="0"/>
              <a:t>from </a:t>
            </a:r>
            <a:r>
              <a:rPr lang="en-GB" sz="4000" dirty="0" smtClean="0"/>
              <a:t>parents, and practitioners?  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340721851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1524416" y="217905"/>
            <a:ext cx="10018713" cy="991937"/>
          </a:xfrm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r>
              <a:rPr lang="en-GB" sz="4000" b="1" dirty="0" smtClean="0"/>
              <a:t>In summary</a:t>
            </a:r>
            <a:endParaRPr sz="4000" b="1" dirty="0"/>
          </a:p>
        </p:txBody>
      </p:sp>
      <p:sp>
        <p:nvSpPr>
          <p:cNvPr id="174" name="Shape 174"/>
          <p:cNvSpPr>
            <a:spLocks noGrp="1"/>
          </p:cNvSpPr>
          <p:nvPr>
            <p:ph type="body" idx="1"/>
          </p:nvPr>
        </p:nvSpPr>
        <p:spPr>
          <a:xfrm>
            <a:off x="2145632" y="1216525"/>
            <a:ext cx="9678735" cy="47056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42950" lvl="2">
              <a:spcBef>
                <a:spcPts val="800"/>
              </a:spcBef>
              <a:defRPr sz="752"/>
            </a:pPr>
            <a:r>
              <a:rPr lang="en-GB" sz="3200" dirty="0"/>
              <a:t>Success </a:t>
            </a:r>
            <a:r>
              <a:rPr lang="en-GB" sz="3200" dirty="0" smtClean="0"/>
              <a:t>in safeguarding children takes </a:t>
            </a:r>
            <a:r>
              <a:rPr lang="en-GB" sz="3200" dirty="0"/>
              <a:t>many different forms</a:t>
            </a:r>
          </a:p>
          <a:p>
            <a:pPr marL="742950" lvl="2">
              <a:spcBef>
                <a:spcPts val="800"/>
              </a:spcBef>
              <a:defRPr sz="752"/>
            </a:pPr>
            <a:r>
              <a:rPr lang="en-GB" sz="3200" dirty="0"/>
              <a:t>Learning from success means learning from those who have knowledge of successful safeguarding</a:t>
            </a:r>
            <a:r>
              <a:rPr sz="3200" dirty="0"/>
              <a:t>:</a:t>
            </a:r>
            <a:r>
              <a:rPr lang="en-GB" sz="3200" dirty="0"/>
              <a:t> their own and others’ success </a:t>
            </a:r>
          </a:p>
          <a:p>
            <a:pPr marL="742950" lvl="2">
              <a:spcBef>
                <a:spcPts val="800"/>
              </a:spcBef>
              <a:defRPr sz="752"/>
            </a:pPr>
            <a:r>
              <a:rPr lang="en-GB" sz="3200" dirty="0"/>
              <a:t>How can we get at this knowledge and learn from it?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412838439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680" y="558800"/>
            <a:ext cx="10018713" cy="1752599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Exercise</a:t>
            </a:r>
            <a:endParaRPr lang="en-US" sz="4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7105" y="1878263"/>
            <a:ext cx="8795918" cy="3912937"/>
          </a:xfrm>
        </p:spPr>
        <p:txBody>
          <a:bodyPr>
            <a:normAutofit/>
          </a:bodyPr>
          <a:lstStyle/>
          <a:p>
            <a:r>
              <a:rPr lang="en-US" sz="4000" i="1" dirty="0"/>
              <a:t>"What does success mean in your work place?</a:t>
            </a:r>
            <a:endParaRPr lang="en-GB" sz="4000" dirty="0"/>
          </a:p>
          <a:p>
            <a:r>
              <a:rPr lang="en-US" sz="4000" i="1" dirty="0"/>
              <a:t>How is it or could it be identified?   </a:t>
            </a:r>
            <a:endParaRPr lang="en-GB" sz="4000" dirty="0"/>
          </a:p>
          <a:p>
            <a:r>
              <a:rPr lang="en-US" sz="4000" i="1" dirty="0"/>
              <a:t>What would need to happen to make this possible?</a:t>
            </a:r>
            <a:r>
              <a:rPr lang="en-GB" sz="4000" i="1" dirty="0" smtClean="0"/>
              <a:t>”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679234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623" y="341324"/>
            <a:ext cx="9320516" cy="617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7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31780"/>
            <a:ext cx="10018713" cy="1752599"/>
          </a:xfrm>
        </p:spPr>
        <p:txBody>
          <a:bodyPr>
            <a:normAutofit/>
          </a:bodyPr>
          <a:lstStyle/>
          <a:p>
            <a:r>
              <a:rPr lang="en-GB" dirty="0" smtClean="0"/>
              <a:t>The child is not the only object of success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500" y="1460180"/>
            <a:ext cx="5947228" cy="538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51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070" y="214848"/>
            <a:ext cx="10974609" cy="111711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Success in safeguarding children takes many forms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79" y="1794231"/>
            <a:ext cx="9250444" cy="47839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i="1" dirty="0" smtClean="0"/>
              <a:t>Avoiding failure </a:t>
            </a:r>
            <a:r>
              <a:rPr lang="en-US" sz="3600" dirty="0" smtClean="0"/>
              <a:t>predominates</a:t>
            </a:r>
          </a:p>
          <a:p>
            <a:pPr marL="817245" lvl="1" indent="-360045" defTabSz="473201">
              <a:spcBef>
                <a:spcPts val="1100"/>
              </a:spcBef>
              <a:defRPr sz="2916"/>
            </a:pPr>
            <a:r>
              <a:rPr lang="en-US" dirty="0"/>
              <a:t>Associated with </a:t>
            </a:r>
            <a:r>
              <a:rPr lang="en-US" dirty="0" smtClean="0"/>
              <a:t>the </a:t>
            </a:r>
            <a:r>
              <a:rPr lang="en-US" dirty="0"/>
              <a:t>preoccupation for organisational improvement</a:t>
            </a:r>
          </a:p>
          <a:p>
            <a:pPr marL="817245" lvl="1" indent="-360045" defTabSz="473201">
              <a:spcBef>
                <a:spcPts val="1100"/>
              </a:spcBef>
              <a:defRPr sz="2916"/>
            </a:pPr>
            <a:r>
              <a:rPr lang="en-US" dirty="0"/>
              <a:t>Perpetual work in progress - to eliminate error and reduce </a:t>
            </a:r>
            <a:r>
              <a:rPr lang="en-US" dirty="0" smtClean="0"/>
              <a:t>risk</a:t>
            </a:r>
            <a:endParaRPr lang="en-US" dirty="0"/>
          </a:p>
          <a:p>
            <a:pPr marL="817245" lvl="1" indent="-360045" defTabSz="473201">
              <a:spcBef>
                <a:spcPts val="1100"/>
              </a:spcBef>
              <a:defRPr sz="2916"/>
            </a:pPr>
            <a:r>
              <a:rPr lang="en-US" dirty="0"/>
              <a:t>Marked by performance indicators and targets associated with standards; by compliance with actions, timescales and </a:t>
            </a:r>
            <a:r>
              <a:rPr lang="en-US" dirty="0" smtClean="0"/>
              <a:t>workflows</a:t>
            </a:r>
          </a:p>
          <a:p>
            <a:pPr marL="817245" lvl="1" indent="-360045" defTabSz="473201">
              <a:spcBef>
                <a:spcPts val="1100"/>
              </a:spcBef>
              <a:defRPr sz="2916"/>
            </a:pPr>
            <a:r>
              <a:rPr lang="en-US" dirty="0" smtClean="0"/>
              <a:t>Carries </a:t>
            </a:r>
            <a:r>
              <a:rPr lang="en-US" dirty="0"/>
              <a:t>the danger of conflating organisational success </a:t>
            </a:r>
            <a:r>
              <a:rPr lang="en-US" dirty="0" smtClean="0"/>
              <a:t>with success </a:t>
            </a:r>
            <a:r>
              <a:rPr lang="en-US" dirty="0"/>
              <a:t>for the child or family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3792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94427"/>
            <a:ext cx="10018713" cy="1166377"/>
          </a:xfrm>
        </p:spPr>
        <p:txBody>
          <a:bodyPr/>
          <a:lstStyle/>
          <a:p>
            <a:r>
              <a:rPr lang="en-US" b="1" dirty="0" smtClean="0"/>
              <a:t>But success exists in other forms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474" y="1356895"/>
            <a:ext cx="9124066" cy="544094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For example: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The team that has met its safeguarding targets 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The organisation that has moved out of special measures concerning safeguarding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The practitioner who feels they have made a breakthrough in gaining a young person’s trust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Emotional and </a:t>
            </a:r>
            <a:r>
              <a:rPr lang="en-US" dirty="0" err="1" smtClean="0"/>
              <a:t>behavioural</a:t>
            </a:r>
            <a:r>
              <a:rPr lang="en-US" dirty="0" smtClean="0"/>
              <a:t> improvements concerning a young person who has been the subject of </a:t>
            </a:r>
            <a:r>
              <a:rPr lang="en-US" dirty="0"/>
              <a:t>a child </a:t>
            </a:r>
            <a:r>
              <a:rPr lang="en-US" dirty="0" smtClean="0"/>
              <a:t>protection plan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The parent who manages to access services they feel will help them cope and better provide for their children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The practitioner who has managed a crisis on one of their cases and feels the child is now safe this evening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 smtClean="0"/>
              <a:t>The parents who feel vindicated that at long last professionals now finally accept their story about the origin of their child’s bruising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70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513473" y="2045267"/>
            <a:ext cx="4728960" cy="2584571"/>
            <a:chOff x="2513473" y="1283291"/>
            <a:chExt cx="4728960" cy="2584571"/>
          </a:xfrm>
        </p:grpSpPr>
        <p:sp>
          <p:nvSpPr>
            <p:cNvPr id="9" name="Oval 8"/>
            <p:cNvSpPr/>
            <p:nvPr/>
          </p:nvSpPr>
          <p:spPr>
            <a:xfrm>
              <a:off x="4801958" y="1289905"/>
              <a:ext cx="2440475" cy="2577957"/>
            </a:xfrm>
            <a:prstGeom prst="ellipse">
              <a:avLst/>
            </a:prstGeom>
            <a:solidFill>
              <a:srgbClr val="FFFF00">
                <a:alpha val="30000"/>
              </a:srgb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3473" y="1283291"/>
              <a:ext cx="2075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Winning confidence</a:t>
              </a:r>
              <a:endParaRPr lang="en-US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3763596" y="1647110"/>
              <a:ext cx="1097991" cy="32413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6375298" y="1231891"/>
            <a:ext cx="5495189" cy="3397947"/>
            <a:chOff x="6375298" y="469915"/>
            <a:chExt cx="5495189" cy="3397947"/>
          </a:xfrm>
        </p:grpSpPr>
        <p:sp>
          <p:nvSpPr>
            <p:cNvPr id="10" name="Oval 9"/>
            <p:cNvSpPr/>
            <p:nvPr/>
          </p:nvSpPr>
          <p:spPr>
            <a:xfrm>
              <a:off x="6375298" y="1289905"/>
              <a:ext cx="2440475" cy="257795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870184" y="469915"/>
              <a:ext cx="30003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Observing </a:t>
              </a:r>
              <a:r>
                <a:rPr lang="en-US" dirty="0" err="1" smtClean="0"/>
                <a:t>behavioural</a:t>
              </a:r>
              <a:r>
                <a:rPr lang="en-US" dirty="0" smtClean="0"/>
                <a:t> </a:t>
              </a:r>
            </a:p>
            <a:p>
              <a:pPr algn="r"/>
              <a:r>
                <a:rPr lang="en-US" dirty="0" smtClean="0"/>
                <a:t>and emotional improvements</a:t>
              </a:r>
              <a:endParaRPr lang="en-US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8689474" y="1082842"/>
              <a:ext cx="1223210" cy="77536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674711" y="2766958"/>
            <a:ext cx="4939757" cy="2577957"/>
            <a:chOff x="6674711" y="2004982"/>
            <a:chExt cx="4939757" cy="2577957"/>
          </a:xfrm>
        </p:grpSpPr>
        <p:sp>
          <p:nvSpPr>
            <p:cNvPr id="8" name="Oval 7"/>
            <p:cNvSpPr/>
            <p:nvPr/>
          </p:nvSpPr>
          <p:spPr>
            <a:xfrm>
              <a:off x="6674711" y="2004982"/>
              <a:ext cx="2440475" cy="2577957"/>
            </a:xfrm>
            <a:prstGeom prst="ellipse">
              <a:avLst/>
            </a:prstGeom>
            <a:solidFill>
              <a:schemeClr val="accent5">
                <a:alpha val="3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191697" y="2216510"/>
              <a:ext cx="24227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Meeting the inspector’s </a:t>
              </a:r>
            </a:p>
            <a:p>
              <a:pPr algn="r"/>
              <a:r>
                <a:rPr lang="en-US" dirty="0" smtClean="0"/>
                <a:t>expectations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flipV="1">
              <a:off x="9230895" y="2829438"/>
              <a:ext cx="1003302" cy="38566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6390612" y="3658654"/>
            <a:ext cx="5074409" cy="2577957"/>
            <a:chOff x="6390612" y="2896678"/>
            <a:chExt cx="5074409" cy="2577957"/>
          </a:xfrm>
        </p:grpSpPr>
        <p:sp>
          <p:nvSpPr>
            <p:cNvPr id="6" name="Oval 5"/>
            <p:cNvSpPr/>
            <p:nvPr/>
          </p:nvSpPr>
          <p:spPr>
            <a:xfrm>
              <a:off x="6390612" y="2896678"/>
              <a:ext cx="2440475" cy="2577957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670953" y="4485788"/>
              <a:ext cx="1794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Reaching targets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8903368" y="4558632"/>
              <a:ext cx="762001" cy="15373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1996142" y="3658654"/>
            <a:ext cx="5261605" cy="2577957"/>
            <a:chOff x="1996142" y="2896678"/>
            <a:chExt cx="5261605" cy="2577957"/>
          </a:xfrm>
        </p:grpSpPr>
        <p:sp>
          <p:nvSpPr>
            <p:cNvPr id="4" name="Oval 3"/>
            <p:cNvSpPr/>
            <p:nvPr/>
          </p:nvSpPr>
          <p:spPr>
            <a:xfrm>
              <a:off x="4817272" y="2896678"/>
              <a:ext cx="2440475" cy="2577957"/>
            </a:xfrm>
            <a:prstGeom prst="ellipse">
              <a:avLst/>
            </a:prstGeom>
            <a:solidFill>
              <a:schemeClr val="accent1">
                <a:alpha val="3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96142" y="4825347"/>
              <a:ext cx="18905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Obtaining desired</a:t>
              </a:r>
            </a:p>
            <a:p>
              <a:r>
                <a:rPr lang="en-US" dirty="0" smtClean="0"/>
                <a:t>services</a:t>
              </a:r>
              <a:endParaRPr lang="en-US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3915610" y="4779211"/>
              <a:ext cx="910390" cy="27940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755511" y="2766958"/>
            <a:ext cx="5202603" cy="2577957"/>
            <a:chOff x="1755511" y="2004982"/>
            <a:chExt cx="5202603" cy="2577957"/>
          </a:xfrm>
        </p:grpSpPr>
        <p:sp>
          <p:nvSpPr>
            <p:cNvPr id="7" name="Oval 6"/>
            <p:cNvSpPr/>
            <p:nvPr/>
          </p:nvSpPr>
          <p:spPr>
            <a:xfrm>
              <a:off x="4517639" y="2004982"/>
              <a:ext cx="2440475" cy="2577957"/>
            </a:xfrm>
            <a:prstGeom prst="ellipse">
              <a:avLst/>
            </a:prstGeom>
            <a:solidFill>
              <a:schemeClr val="accent6">
                <a:alpha val="3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755511" y="3060715"/>
              <a:ext cx="1920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Feeling vindicated</a:t>
              </a:r>
              <a:endParaRPr lang="en-US" dirty="0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3674979" y="3293980"/>
              <a:ext cx="723232" cy="10830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612221" y="3873092"/>
            <a:ext cx="4223766" cy="2878983"/>
            <a:chOff x="5612221" y="3111116"/>
            <a:chExt cx="4223766" cy="2878983"/>
          </a:xfrm>
        </p:grpSpPr>
        <p:sp>
          <p:nvSpPr>
            <p:cNvPr id="5" name="Oval 4"/>
            <p:cNvSpPr/>
            <p:nvPr/>
          </p:nvSpPr>
          <p:spPr>
            <a:xfrm>
              <a:off x="5612221" y="3111116"/>
              <a:ext cx="2440475" cy="2577957"/>
            </a:xfrm>
            <a:prstGeom prst="ellipse">
              <a:avLst/>
            </a:prstGeom>
            <a:solidFill>
              <a:schemeClr val="accent4">
                <a:alpha val="3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925037" y="5620767"/>
              <a:ext cx="19109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Coping with crises</a:t>
              </a:r>
              <a:endParaRPr lang="en-US" dirty="0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7157452" y="5693611"/>
              <a:ext cx="762001" cy="15373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1191070" y="34380"/>
            <a:ext cx="10974609" cy="111711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Multiple forms of success may be </a:t>
            </a:r>
            <a:br>
              <a:rPr lang="en-US" sz="3600" b="1" dirty="0" smtClean="0"/>
            </a:br>
            <a:r>
              <a:rPr lang="en-US" sz="3600" b="1" dirty="0" smtClean="0"/>
              <a:t>experienced simultaneously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559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xfrm>
            <a:off x="1484311" y="391704"/>
            <a:ext cx="10533900" cy="98525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278715">
              <a:defRPr sz="4560"/>
            </a:pPr>
            <a:r>
              <a:rPr sz="3600" b="1" dirty="0" smtClean="0"/>
              <a:t>How is success constructed in 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sz="3600" b="1" dirty="0" smtClean="0"/>
              <a:t>safeguarding</a:t>
            </a:r>
            <a:r>
              <a:rPr lang="en-GB" sz="3600" b="1" dirty="0" smtClean="0"/>
              <a:t> work?</a:t>
            </a:r>
            <a:endParaRPr sz="3600" b="1" dirty="0"/>
          </a:p>
        </p:txBody>
      </p:sp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xfrm>
            <a:off x="2486526" y="1403684"/>
            <a:ext cx="9143498" cy="441157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spcAft>
                <a:spcPts val="1800"/>
              </a:spcAft>
              <a:buNone/>
              <a:defRPr sz="752"/>
            </a:pPr>
            <a:r>
              <a:rPr lang="en-GB" sz="2400" b="1" dirty="0" smtClean="0"/>
              <a:t>3 Modes of construction:</a:t>
            </a:r>
            <a:r>
              <a:rPr sz="2400" b="1" dirty="0" smtClean="0"/>
              <a:t> </a:t>
            </a:r>
            <a:endParaRPr lang="en-GB" sz="2400" b="1" dirty="0" smtClean="0"/>
          </a:p>
          <a:p>
            <a:pPr marL="457200" lvl="1" indent="-457200">
              <a:buFont typeface="+mj-lt"/>
              <a:buAutoNum type="arabicPeriod"/>
              <a:defRPr sz="752"/>
            </a:pPr>
            <a:r>
              <a:rPr lang="en-GB" sz="2400" dirty="0" smtClean="0"/>
              <a:t>Constructing success </a:t>
            </a:r>
            <a:r>
              <a:rPr lang="en-GB" sz="2400" i="1" dirty="0"/>
              <a:t>p</a:t>
            </a:r>
            <a:r>
              <a:rPr sz="2400" i="1" dirty="0" smtClean="0"/>
              <a:t>rospectively</a:t>
            </a:r>
            <a:endParaRPr lang="en-GB" sz="2400" i="1" dirty="0"/>
          </a:p>
          <a:p>
            <a:pPr marL="742950" lvl="2">
              <a:defRPr sz="752"/>
            </a:pPr>
            <a:r>
              <a:rPr sz="2200" dirty="0"/>
              <a:t>reaching </a:t>
            </a:r>
            <a:r>
              <a:rPr sz="2200" dirty="0"/>
              <a:t>goals, targets, objectives </a:t>
            </a:r>
            <a:endParaRPr lang="en-GB" sz="2200" dirty="0"/>
          </a:p>
          <a:p>
            <a:pPr marL="742950" lvl="2">
              <a:defRPr sz="752"/>
            </a:pPr>
            <a:r>
              <a:rPr sz="2200" dirty="0"/>
              <a:t>defined </a:t>
            </a:r>
            <a:r>
              <a:rPr sz="2200" dirty="0"/>
              <a:t>in </a:t>
            </a:r>
            <a:r>
              <a:rPr sz="2200" dirty="0"/>
              <a:t>advance</a:t>
            </a:r>
            <a:endParaRPr lang="en-GB" sz="2200" dirty="0"/>
          </a:p>
          <a:p>
            <a:pPr marL="742950" lvl="2">
              <a:defRPr sz="752"/>
            </a:pPr>
            <a:r>
              <a:rPr sz="2200" dirty="0"/>
              <a:t>agreement </a:t>
            </a:r>
            <a:r>
              <a:rPr sz="2200" dirty="0"/>
              <a:t>about means of achievement, measurement, </a:t>
            </a:r>
            <a:r>
              <a:rPr sz="2200" dirty="0"/>
              <a:t>validation</a:t>
            </a:r>
            <a:endParaRPr lang="en-GB" sz="2200" dirty="0"/>
          </a:p>
          <a:p>
            <a:pPr marL="742950" lvl="2">
              <a:defRPr sz="752"/>
            </a:pPr>
            <a:r>
              <a:rPr sz="2200" dirty="0"/>
              <a:t>operates </a:t>
            </a:r>
            <a:r>
              <a:rPr sz="2200" dirty="0"/>
              <a:t>for organisations, for practitioners, and in work with children and </a:t>
            </a:r>
            <a:r>
              <a:rPr sz="2200" dirty="0" smtClean="0"/>
              <a:t>parents</a:t>
            </a: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228594193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xfrm>
            <a:off x="2459789" y="768684"/>
            <a:ext cx="9330656" cy="5334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None/>
              <a:defRPr sz="752"/>
            </a:pPr>
            <a:r>
              <a:rPr lang="en-GB" sz="2400" dirty="0" smtClean="0">
                <a:solidFill>
                  <a:srgbClr val="FF0000"/>
                </a:solidFill>
              </a:rPr>
              <a:t>2.</a:t>
            </a:r>
            <a:r>
              <a:rPr lang="en-GB" sz="2400" dirty="0" smtClean="0"/>
              <a:t> Constructing success </a:t>
            </a:r>
            <a:r>
              <a:rPr lang="en-GB" sz="2400" i="1" dirty="0" smtClean="0"/>
              <a:t>r</a:t>
            </a:r>
            <a:r>
              <a:rPr sz="2400" i="1" dirty="0" smtClean="0"/>
              <a:t>etrospective</a:t>
            </a:r>
            <a:r>
              <a:rPr lang="en-GB" sz="2400" i="1" dirty="0" err="1" smtClean="0"/>
              <a:t>ly</a:t>
            </a:r>
            <a:r>
              <a:rPr lang="en-GB" sz="2400" dirty="0" smtClean="0"/>
              <a:t>:</a:t>
            </a:r>
            <a:r>
              <a:rPr sz="2400" dirty="0" smtClean="0"/>
              <a:t> </a:t>
            </a:r>
            <a:endParaRPr sz="2400" dirty="0"/>
          </a:p>
          <a:p>
            <a:pPr marL="742950" lvl="2">
              <a:defRPr sz="752"/>
            </a:pPr>
            <a:r>
              <a:rPr sz="2200" dirty="0"/>
              <a:t>looking back and evaluating change or progress - reconfiguring past events in the light of an assessment of the present </a:t>
            </a:r>
          </a:p>
          <a:p>
            <a:pPr marL="742950" lvl="2">
              <a:defRPr sz="752"/>
            </a:pPr>
            <a:r>
              <a:rPr sz="2200" dirty="0"/>
              <a:t>may </a:t>
            </a:r>
            <a:r>
              <a:rPr sz="2200" dirty="0" smtClean="0"/>
              <a:t>concern </a:t>
            </a:r>
            <a:r>
              <a:rPr sz="2200" dirty="0"/>
              <a:t>global wellbeing or be specific to gains in knowledge, skill</a:t>
            </a:r>
            <a:r>
              <a:rPr sz="2200" dirty="0" smtClean="0"/>
              <a:t>, </a:t>
            </a:r>
            <a:r>
              <a:rPr sz="2200" dirty="0"/>
              <a:t>confidence, behaviours etc.</a:t>
            </a:r>
          </a:p>
          <a:p>
            <a:pPr marL="742950" lvl="2">
              <a:defRPr sz="752"/>
            </a:pPr>
            <a:r>
              <a:rPr sz="2200" dirty="0"/>
              <a:t>summary judgements - satisfaction with intervention; sense of achievement; making a difference; making something right.</a:t>
            </a:r>
          </a:p>
          <a:p>
            <a:pPr marL="742950" lvl="2">
              <a:defRPr sz="752"/>
            </a:pPr>
            <a:r>
              <a:rPr sz="2200" dirty="0"/>
              <a:t>associated with accounts from survivors of maltreatment; feedback about intervention; self-evaluations of practice?</a:t>
            </a:r>
          </a:p>
          <a:p>
            <a:pPr marL="0" lvl="1" indent="0">
              <a:buNone/>
              <a:defRPr sz="752"/>
            </a:pP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278917005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"/>
          </p:nvPr>
        </p:nvSpPr>
        <p:spPr>
          <a:xfrm>
            <a:off x="2620211" y="902368"/>
            <a:ext cx="9170234" cy="52337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None/>
              <a:defRPr sz="752"/>
            </a:pPr>
            <a:r>
              <a:rPr lang="en-GB" sz="2400" dirty="0">
                <a:solidFill>
                  <a:srgbClr val="FF0000"/>
                </a:solidFill>
              </a:rPr>
              <a:t>3</a:t>
            </a:r>
            <a:r>
              <a:rPr lang="en-GB" sz="2400" dirty="0" smtClean="0">
                <a:solidFill>
                  <a:srgbClr val="FF0000"/>
                </a:solidFill>
              </a:rPr>
              <a:t>.</a:t>
            </a:r>
            <a:r>
              <a:rPr lang="en-GB" sz="2400" dirty="0" smtClean="0"/>
              <a:t> </a:t>
            </a:r>
            <a:r>
              <a:rPr lang="en-GB" sz="2400" i="1" dirty="0" smtClean="0"/>
              <a:t>Uncovering</a:t>
            </a:r>
            <a:r>
              <a:rPr lang="en-GB" sz="2400" dirty="0" smtClean="0"/>
              <a:t> success:</a:t>
            </a:r>
            <a:r>
              <a:rPr sz="2400" dirty="0" smtClean="0"/>
              <a:t> </a:t>
            </a:r>
            <a:endParaRPr sz="2400" dirty="0"/>
          </a:p>
          <a:p>
            <a:pPr marL="742950" lvl="2">
              <a:defRPr sz="752"/>
            </a:pPr>
            <a:r>
              <a:rPr sz="2200" dirty="0" smtClean="0"/>
              <a:t>Uncovering unacknowledged </a:t>
            </a:r>
            <a:r>
              <a:rPr sz="2200" dirty="0"/>
              <a:t>success</a:t>
            </a:r>
          </a:p>
          <a:p>
            <a:pPr marL="742950" lvl="2">
              <a:defRPr sz="752"/>
            </a:pPr>
            <a:r>
              <a:rPr sz="2200" dirty="0"/>
              <a:t>Latent and not recognised by some or all participants</a:t>
            </a:r>
          </a:p>
          <a:p>
            <a:pPr marL="742950" lvl="2">
              <a:defRPr sz="752"/>
            </a:pPr>
            <a:r>
              <a:rPr sz="2200" dirty="0"/>
              <a:t>Positive change in parenting unnoticed by practitioners</a:t>
            </a:r>
          </a:p>
          <a:p>
            <a:pPr marL="742950" lvl="2">
              <a:defRPr sz="752"/>
            </a:pPr>
            <a:r>
              <a:rPr sz="2200" dirty="0"/>
              <a:t>Resilience of a parent who withstands enormous daily pressures </a:t>
            </a:r>
          </a:p>
          <a:p>
            <a:pPr marL="742950" lvl="2">
              <a:defRPr sz="752"/>
            </a:pPr>
            <a:r>
              <a:rPr sz="2200" dirty="0"/>
              <a:t>The strength of a practitioner who copes with unusual levels of stress but whose continued functioning is taken for granted</a:t>
            </a:r>
          </a:p>
          <a:p>
            <a:pPr marL="742950" lvl="2">
              <a:defRPr sz="752"/>
            </a:pPr>
            <a:r>
              <a:rPr lang="en-GB" sz="2200" dirty="0"/>
              <a:t>T</a:t>
            </a:r>
            <a:r>
              <a:rPr sz="2200" dirty="0" smtClean="0"/>
              <a:t>acitly </a:t>
            </a:r>
            <a:r>
              <a:rPr sz="2200" dirty="0"/>
              <a:t>known? </a:t>
            </a:r>
            <a:r>
              <a:rPr sz="2200" dirty="0"/>
              <a:t>cannot be spoken about? doubted? result of luck or chance? transient?</a:t>
            </a:r>
          </a:p>
        </p:txBody>
      </p:sp>
    </p:spTree>
    <p:extLst>
      <p:ext uri="{BB962C8B-B14F-4D97-AF65-F5344CB8AC3E}">
        <p14:creationId xmlns:p14="http://schemas.microsoft.com/office/powerpoint/2010/main" val="292626817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403</TotalTime>
  <Words>639</Words>
  <Application>Microsoft Macintosh PowerPoint</Application>
  <PresentationFormat>Custom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Parallax</vt:lpstr>
      <vt:lpstr>What do we mean by success in safeguarding work with children?</vt:lpstr>
      <vt:lpstr>PowerPoint Presentation</vt:lpstr>
      <vt:lpstr>The child is not the only object of success</vt:lpstr>
      <vt:lpstr>Success in safeguarding children takes many forms</vt:lpstr>
      <vt:lpstr>But success exists in other forms</vt:lpstr>
      <vt:lpstr>Multiple forms of success may be  experienced simultaneously</vt:lpstr>
      <vt:lpstr>How is success constructed in  safeguarding work?</vt:lpstr>
      <vt:lpstr>PowerPoint Presentation</vt:lpstr>
      <vt:lpstr>PowerPoint Presentation</vt:lpstr>
      <vt:lpstr>Who has knowledge of success?</vt:lpstr>
      <vt:lpstr>In summary</vt:lpstr>
      <vt:lpstr>Exercise</vt:lpstr>
    </vt:vector>
  </TitlesOfParts>
  <Company>University of Hertfordshire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from success</dc:title>
  <dc:creator>Information Hertofrdshire</dc:creator>
  <cp:lastModifiedBy>Andrew Quin</cp:lastModifiedBy>
  <cp:revision>32</cp:revision>
  <dcterms:created xsi:type="dcterms:W3CDTF">2015-11-20T19:48:22Z</dcterms:created>
  <dcterms:modified xsi:type="dcterms:W3CDTF">2015-11-21T21:22:26Z</dcterms:modified>
</cp:coreProperties>
</file>