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FFCC"/>
    <a:srgbClr val="0000CC"/>
    <a:srgbClr val="006699"/>
    <a:srgbClr val="003399"/>
    <a:srgbClr val="000099"/>
    <a:srgbClr val="000066"/>
    <a:srgbClr val="3366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6" d="100"/>
          <a:sy n="56" d="100"/>
        </p:scale>
        <p:origin x="96" y="40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l">
              <a:defRPr sz="6000"/>
            </a:lvl1pPr>
          </a:lstStyle>
          <a:p>
            <a:r>
              <a:rPr lang="en-US"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4" name="Date Placeholder 3"/>
          <p:cNvSpPr>
            <a:spLocks noGrp="1"/>
          </p:cNvSpPr>
          <p:nvPr>
            <p:ph type="dt" sz="half" idx="10"/>
          </p:nvPr>
        </p:nvSpPr>
        <p:spPr>
          <a:xfrm>
            <a:off x="3809928" y="6356350"/>
            <a:ext cx="1330926" cy="365125"/>
          </a:xfrm>
        </p:spPr>
        <p:txBody>
          <a:bodyPr/>
          <a:lstStyle/>
          <a:p>
            <a:fld id="{509E890D-B0A2-4DD6-9D42-857405BD751E}" type="datetimeFigureOut">
              <a:rPr lang="en-GB" smtClean="0"/>
              <a:t>27/11/2015</a:t>
            </a:fld>
            <a:endParaRPr lang="en-GB"/>
          </a:p>
        </p:txBody>
      </p:sp>
      <p:sp>
        <p:nvSpPr>
          <p:cNvPr id="5" name="Footer Placeholder 4"/>
          <p:cNvSpPr>
            <a:spLocks noGrp="1"/>
          </p:cNvSpPr>
          <p:nvPr>
            <p:ph type="ftr" sz="quarter" idx="11"/>
          </p:nvPr>
        </p:nvSpPr>
        <p:spPr>
          <a:xfrm>
            <a:off x="5252547" y="6356350"/>
            <a:ext cx="4114800" cy="365125"/>
          </a:xfrm>
        </p:spPr>
        <p:txBody>
          <a:bodyPr/>
          <a:lstStyle/>
          <a:p>
            <a:endParaRPr lang="en-GB" dirty="0"/>
          </a:p>
        </p:txBody>
      </p:sp>
      <p:sp>
        <p:nvSpPr>
          <p:cNvPr id="6" name="Slide Number Placeholder 5"/>
          <p:cNvSpPr>
            <a:spLocks noGrp="1"/>
          </p:cNvSpPr>
          <p:nvPr>
            <p:ph type="sldNum" sz="quarter" idx="12"/>
          </p:nvPr>
        </p:nvSpPr>
        <p:spPr>
          <a:xfrm>
            <a:off x="9534156" y="6356350"/>
            <a:ext cx="1165980" cy="365125"/>
          </a:xfrm>
        </p:spPr>
        <p:txBody>
          <a:bodyPr/>
          <a:lstStyle/>
          <a:p>
            <a:fld id="{62EB5621-A25D-4A13-8CCD-BA9CB3FA6369}" type="slidenum">
              <a:rPr lang="en-GB" smtClean="0"/>
              <a:t>‹#›</a:t>
            </a:fld>
            <a:endParaRPr lang="en-GB"/>
          </a:p>
        </p:txBody>
      </p:sp>
      <p:pic>
        <p:nvPicPr>
          <p:cNvPr id="7" name="Picture 6" descr="Text logo that says 2014 THE AWARDS AWARD WINNER THE Entrepreneurial University of the Year" title="THE Entrepreneurial University of the Year award logo"/>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5709920"/>
            <a:ext cx="1400175" cy="970280"/>
          </a:xfrm>
          <a:prstGeom prst="rect">
            <a:avLst/>
          </a:prstGeom>
          <a:noFill/>
          <a:ln>
            <a:noFill/>
          </a:ln>
        </p:spPr>
      </p:pic>
    </p:spTree>
    <p:extLst>
      <p:ext uri="{BB962C8B-B14F-4D97-AF65-F5344CB8AC3E}">
        <p14:creationId xmlns:p14="http://schemas.microsoft.com/office/powerpoint/2010/main" val="2500056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E890D-B0A2-4DD6-9D42-857405BD751E}" type="datetimeFigureOut">
              <a:rPr lang="en-GB" smtClean="0"/>
              <a:t>27/11/2015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122841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E890D-B0A2-4DD6-9D42-857405BD751E}" type="datetimeFigureOut">
              <a:rPr lang="en-GB" smtClean="0"/>
              <a:t>27/11/2015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3867387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9E890D-B0A2-4DD6-9D42-857405BD751E}" type="datetimeFigureOut">
              <a:rPr lang="en-GB" smtClean="0"/>
              <a:t>27/11/2015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10426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9E890D-B0A2-4DD6-9D42-857405BD751E}" type="datetimeFigureOut">
              <a:rPr lang="en-GB" smtClean="0"/>
              <a:t>27/11/2015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210341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996778"/>
            <a:ext cx="10515600" cy="828847"/>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9E890D-B0A2-4DD6-9D42-857405BD751E}" type="datetimeFigureOut">
              <a:rPr lang="en-GB" smtClean="0"/>
              <a:t>27/11/2015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378958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8542"/>
            <a:ext cx="10515600" cy="759812"/>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754659"/>
            <a:ext cx="5157787" cy="7504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754659"/>
            <a:ext cx="5183188" cy="7504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9E890D-B0A2-4DD6-9D42-857405BD751E}" type="datetimeFigureOut">
              <a:rPr lang="en-GB" smtClean="0"/>
              <a:t>27/11/2015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2856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9E890D-B0A2-4DD6-9D42-857405BD751E}" type="datetimeFigureOut">
              <a:rPr lang="en-GB" smtClean="0"/>
              <a:t>27/11/2015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31546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E890D-B0A2-4DD6-9D42-857405BD751E}" type="datetimeFigureOut">
              <a:rPr lang="en-GB" smtClean="0"/>
              <a:t>27/11/2015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88794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72064"/>
            <a:ext cx="10514012" cy="1085335"/>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E890D-B0A2-4DD6-9D42-857405BD751E}" type="datetimeFigureOut">
              <a:rPr lang="en-GB" smtClean="0"/>
              <a:t>27/11/2015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65472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10514012" cy="1069975"/>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2057399"/>
            <a:ext cx="6172200" cy="38036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E890D-B0A2-4DD6-9D42-857405BD751E}" type="datetimeFigureOut">
              <a:rPr lang="en-GB" smtClean="0"/>
              <a:t>27/11/2015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B5621-A25D-4A13-8CCD-BA9CB3FA6369}" type="slidenum">
              <a:rPr lang="en-GB" smtClean="0"/>
              <a:t>‹#›</a:t>
            </a:fld>
            <a:endParaRPr lang="en-GB"/>
          </a:p>
        </p:txBody>
      </p:sp>
    </p:spTree>
    <p:extLst>
      <p:ext uri="{BB962C8B-B14F-4D97-AF65-F5344CB8AC3E}">
        <p14:creationId xmlns:p14="http://schemas.microsoft.com/office/powerpoint/2010/main" val="222186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CC">
            <a:alpha val="5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9242" y="1242028"/>
            <a:ext cx="10214557" cy="962281"/>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1139242" y="2339246"/>
            <a:ext cx="10214557" cy="365610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1129904" y="6356350"/>
            <a:ext cx="245149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E890D-B0A2-4DD6-9D42-857405BD751E}" type="datetimeFigureOut">
              <a:rPr lang="en-GB" smtClean="0"/>
              <a:t>27/11/2015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B5621-A25D-4A13-8CCD-BA9CB3FA6369}" type="slidenum">
              <a:rPr lang="en-GB" smtClean="0"/>
              <a:t>‹#›</a:t>
            </a:fld>
            <a:endParaRPr lang="en-GB"/>
          </a:p>
        </p:txBody>
      </p:sp>
      <p:pic>
        <p:nvPicPr>
          <p:cNvPr id="8" name="Picture 7" descr="Anglia_Ruskin_Logo_RGB.png" title="Anglia Ruski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6826" y="285826"/>
            <a:ext cx="2045208" cy="679704"/>
          </a:xfrm>
          <a:prstGeom prst="rect">
            <a:avLst/>
          </a:prstGeom>
        </p:spPr>
      </p:pic>
    </p:spTree>
    <p:extLst>
      <p:ext uri="{BB962C8B-B14F-4D97-AF65-F5344CB8AC3E}">
        <p14:creationId xmlns:p14="http://schemas.microsoft.com/office/powerpoint/2010/main" val="61034331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rgbClr val="00336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rgbClr val="00336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rgbClr val="00336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00336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336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36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Joanna.Fox@anglia.ac.u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a:t>Working with parents with mental ill-health: a parent's perspective</a:t>
            </a:r>
            <a:endParaRPr lang="en-US"/>
          </a:p>
        </p:txBody>
      </p:sp>
      <p:sp>
        <p:nvSpPr>
          <p:cNvPr id="3" name="Subtitle 2"/>
          <p:cNvSpPr>
            <a:spLocks noGrp="1"/>
          </p:cNvSpPr>
          <p:nvPr>
            <p:ph type="subTitle" idx="1"/>
          </p:nvPr>
        </p:nvSpPr>
        <p:spPr/>
        <p:txBody>
          <a:bodyPr/>
          <a:lstStyle/>
          <a:p>
            <a:r>
              <a:rPr/>
              <a:t>Dr Joanna Fox</a:t>
            </a:r>
            <a:endParaRPr lang="en-US"/>
          </a:p>
        </p:txBody>
      </p:sp>
    </p:spTree>
    <p:extLst>
      <p:ext uri="{BB962C8B-B14F-4D97-AF65-F5344CB8AC3E}">
        <p14:creationId xmlns:p14="http://schemas.microsoft.com/office/powerpoint/2010/main" val="257690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a:t>
            </a:r>
            <a:r>
              <a:rPr dirty="0" smtClean="0"/>
              <a:t>greed</a:t>
            </a:r>
            <a:r>
              <a:rPr lang="en-GB" dirty="0" smtClean="0"/>
              <a:t>'</a:t>
            </a:r>
            <a:r>
              <a:rPr dirty="0" smtClean="0"/>
              <a:t> </a:t>
            </a:r>
            <a:r>
              <a:rPr dirty="0"/>
              <a:t>care plan</a:t>
            </a:r>
            <a:endParaRPr lang="en-US" dirty="0"/>
          </a:p>
        </p:txBody>
      </p:sp>
      <p:sp>
        <p:nvSpPr>
          <p:cNvPr id="3" name="Content Placeholder 2"/>
          <p:cNvSpPr>
            <a:spLocks noGrp="1"/>
          </p:cNvSpPr>
          <p:nvPr>
            <p:ph idx="1"/>
          </p:nvPr>
        </p:nvSpPr>
        <p:spPr/>
        <p:txBody>
          <a:bodyPr>
            <a:normAutofit lnSpcReduction="10000"/>
          </a:bodyPr>
          <a:lstStyle/>
          <a:p>
            <a:pPr lvl="0"/>
            <a:r>
              <a:rPr lang="en-GB" dirty="0"/>
              <a:t>M</a:t>
            </a:r>
            <a:r>
              <a:rPr dirty="0" err="1" smtClean="0"/>
              <a:t>eeting</a:t>
            </a:r>
            <a:r>
              <a:rPr dirty="0" smtClean="0"/>
              <a:t> </a:t>
            </a:r>
            <a:r>
              <a:rPr dirty="0"/>
              <a:t>of professionals in my care</a:t>
            </a:r>
          </a:p>
          <a:p>
            <a:pPr lvl="0"/>
            <a:r>
              <a:rPr dirty="0"/>
              <a:t>disempowering and frustrating</a:t>
            </a:r>
          </a:p>
          <a:p>
            <a:pPr lvl="0"/>
            <a:r>
              <a:rPr dirty="0"/>
              <a:t>obstetrician led birth</a:t>
            </a:r>
          </a:p>
          <a:p>
            <a:pPr lvl="0"/>
            <a:r>
              <a:rPr dirty="0"/>
              <a:t>daily visits for 4 weeks</a:t>
            </a:r>
          </a:p>
          <a:p>
            <a:pPr lvl="0"/>
            <a:r>
              <a:rPr dirty="0"/>
              <a:t>2 days in hospital</a:t>
            </a:r>
          </a:p>
          <a:p>
            <a:pPr lvl="0"/>
            <a:r>
              <a:rPr lang="en-GB" dirty="0" smtClean="0"/>
              <a:t>'</a:t>
            </a:r>
            <a:r>
              <a:rPr dirty="0" smtClean="0"/>
              <a:t>enhanced support</a:t>
            </a:r>
            <a:r>
              <a:rPr lang="en-GB" dirty="0" smtClean="0"/>
              <a:t>'</a:t>
            </a:r>
            <a:r>
              <a:rPr dirty="0" smtClean="0"/>
              <a:t> </a:t>
            </a:r>
            <a:r>
              <a:rPr dirty="0"/>
              <a:t>from health visiting team</a:t>
            </a:r>
          </a:p>
        </p:txBody>
      </p:sp>
    </p:spTree>
    <p:extLst>
      <p:ext uri="{BB962C8B-B14F-4D97-AF65-F5344CB8AC3E}">
        <p14:creationId xmlns:p14="http://schemas.microsoft.com/office/powerpoint/2010/main" val="5119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t>
            </a:r>
            <a:r>
              <a:rPr dirty="0" err="1" smtClean="0"/>
              <a:t>ood</a:t>
            </a:r>
            <a:r>
              <a:rPr dirty="0" smtClean="0"/>
              <a:t> </a:t>
            </a:r>
            <a:r>
              <a:rPr dirty="0"/>
              <a:t>practice</a:t>
            </a:r>
            <a:endParaRPr lang="en-US" dirty="0"/>
          </a:p>
        </p:txBody>
      </p:sp>
      <p:sp>
        <p:nvSpPr>
          <p:cNvPr id="3" name="Content Placeholder 2"/>
          <p:cNvSpPr>
            <a:spLocks noGrp="1"/>
          </p:cNvSpPr>
          <p:nvPr>
            <p:ph idx="1"/>
          </p:nvPr>
        </p:nvSpPr>
        <p:spPr/>
        <p:txBody>
          <a:bodyPr/>
          <a:lstStyle/>
          <a:p>
            <a:pPr lvl="0"/>
            <a:r>
              <a:rPr lang="en-GB" dirty="0"/>
              <a:t>P</a:t>
            </a:r>
            <a:r>
              <a:rPr dirty="0" smtClean="0"/>
              <a:t>re </a:t>
            </a:r>
            <a:r>
              <a:rPr dirty="0"/>
              <a:t>meeting with health visitor</a:t>
            </a:r>
          </a:p>
          <a:p>
            <a:pPr lvl="0"/>
            <a:r>
              <a:rPr lang="en-GB" dirty="0"/>
              <a:t>S</a:t>
            </a:r>
            <a:r>
              <a:rPr dirty="0" err="1" smtClean="0"/>
              <a:t>upport</a:t>
            </a:r>
            <a:r>
              <a:rPr dirty="0" smtClean="0"/>
              <a:t> </a:t>
            </a:r>
            <a:r>
              <a:rPr dirty="0"/>
              <a:t>and advocacy from </a:t>
            </a:r>
            <a:r>
              <a:rPr dirty="0" smtClean="0"/>
              <a:t>CPN</a:t>
            </a:r>
            <a:endParaRPr lang="en-GB" dirty="0" smtClean="0"/>
          </a:p>
          <a:p>
            <a:pPr lvl="0"/>
            <a:r>
              <a:rPr lang="en-GB" dirty="0" smtClean="0"/>
              <a:t>Good </a:t>
            </a:r>
            <a:r>
              <a:rPr lang="en-GB" dirty="0" smtClean="0"/>
              <a:t>local midwife-led maternity </a:t>
            </a:r>
            <a:r>
              <a:rPr lang="en-GB" dirty="0" smtClean="0"/>
              <a:t>care</a:t>
            </a:r>
            <a:endParaRPr dirty="0"/>
          </a:p>
          <a:p>
            <a:pPr lvl="0"/>
            <a:endParaRPr dirty="0"/>
          </a:p>
          <a:p>
            <a:pPr lvl="0"/>
            <a:endParaRPr dirty="0"/>
          </a:p>
        </p:txBody>
      </p:sp>
    </p:spTree>
    <p:extLst>
      <p:ext uri="{BB962C8B-B14F-4D97-AF65-F5344CB8AC3E}">
        <p14:creationId xmlns:p14="http://schemas.microsoft.com/office/powerpoint/2010/main" val="2636892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275" y="98556"/>
            <a:ext cx="8229600" cy="1143000"/>
          </a:xfrm>
        </p:spPr>
        <p:txBody>
          <a:bodyPr/>
          <a:lstStyle/>
          <a:p>
            <a:r>
              <a:rPr lang="en-GB" dirty="0"/>
              <a:t>T</a:t>
            </a:r>
            <a:r>
              <a:rPr dirty="0" smtClean="0"/>
              <a:t>he </a:t>
            </a:r>
            <a:r>
              <a:rPr dirty="0"/>
              <a:t>birth</a:t>
            </a:r>
            <a:endParaRPr lang="en-US" dirty="0"/>
          </a:p>
        </p:txBody>
      </p:sp>
      <p:sp>
        <p:nvSpPr>
          <p:cNvPr id="3" name="Content Placeholder 2"/>
          <p:cNvSpPr>
            <a:spLocks noGrp="1"/>
          </p:cNvSpPr>
          <p:nvPr>
            <p:ph idx="1"/>
          </p:nvPr>
        </p:nvSpPr>
        <p:spPr/>
        <p:txBody>
          <a:bodyPr/>
          <a:lstStyle/>
          <a:p>
            <a:pPr lvl="0"/>
            <a:r>
              <a:rPr lang="en-GB" dirty="0"/>
              <a:t>M</a:t>
            </a:r>
            <a:r>
              <a:rPr dirty="0" smtClean="0"/>
              <a:t>id </a:t>
            </a:r>
            <a:r>
              <a:rPr dirty="0"/>
              <a:t>wife led</a:t>
            </a:r>
          </a:p>
          <a:p>
            <a:pPr lvl="0"/>
            <a:r>
              <a:rPr lang="en-GB" dirty="0"/>
              <a:t>H</a:t>
            </a:r>
            <a:r>
              <a:rPr dirty="0" err="1" smtClean="0"/>
              <a:t>ospital</a:t>
            </a:r>
            <a:r>
              <a:rPr dirty="0" smtClean="0"/>
              <a:t> </a:t>
            </a:r>
            <a:r>
              <a:rPr dirty="0"/>
              <a:t>stay 24 </a:t>
            </a:r>
            <a:r>
              <a:rPr dirty="0" smtClean="0"/>
              <a:t>hours</a:t>
            </a:r>
            <a:endParaRPr lang="en-GB" dirty="0" smtClean="0"/>
          </a:p>
          <a:p>
            <a:pPr lvl="0"/>
            <a:r>
              <a:rPr lang="en-GB" dirty="0" smtClean="0"/>
              <a:t>Support from husband during birth who advocated for the water birth that I wanted </a:t>
            </a:r>
            <a:endParaRPr dirty="0"/>
          </a:p>
          <a:p>
            <a:pPr lvl="0"/>
            <a:r>
              <a:rPr lang="en-GB" dirty="0"/>
              <a:t>P</a:t>
            </a:r>
            <a:r>
              <a:rPr dirty="0" err="1" smtClean="0"/>
              <a:t>ractical</a:t>
            </a:r>
            <a:r>
              <a:rPr dirty="0" smtClean="0"/>
              <a:t> </a:t>
            </a:r>
            <a:r>
              <a:rPr dirty="0"/>
              <a:t>support in how to care for baby</a:t>
            </a:r>
          </a:p>
        </p:txBody>
      </p:sp>
    </p:spTree>
    <p:extLst>
      <p:ext uri="{BB962C8B-B14F-4D97-AF65-F5344CB8AC3E}">
        <p14:creationId xmlns:p14="http://schemas.microsoft.com/office/powerpoint/2010/main" val="2868254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Experiences of d</a:t>
            </a:r>
            <a:r>
              <a:rPr dirty="0" err="1" smtClean="0"/>
              <a:t>isempowerment</a:t>
            </a:r>
            <a:endParaRPr lang="en-US" dirty="0"/>
          </a:p>
        </p:txBody>
      </p:sp>
      <p:sp>
        <p:nvSpPr>
          <p:cNvPr id="3" name="Content Placeholder 2"/>
          <p:cNvSpPr>
            <a:spLocks noGrp="1"/>
          </p:cNvSpPr>
          <p:nvPr>
            <p:ph idx="1"/>
          </p:nvPr>
        </p:nvSpPr>
        <p:spPr/>
        <p:txBody>
          <a:bodyPr/>
          <a:lstStyle/>
          <a:p>
            <a:pPr lvl="0"/>
            <a:r>
              <a:rPr lang="en-GB" dirty="0"/>
              <a:t>C</a:t>
            </a:r>
            <a:r>
              <a:rPr dirty="0" err="1" smtClean="0"/>
              <a:t>onstant</a:t>
            </a:r>
            <a:r>
              <a:rPr dirty="0" smtClean="0"/>
              <a:t> </a:t>
            </a:r>
            <a:r>
              <a:rPr dirty="0"/>
              <a:t>visiting</a:t>
            </a:r>
          </a:p>
          <a:p>
            <a:pPr lvl="0"/>
            <a:r>
              <a:rPr lang="en-GB" dirty="0"/>
              <a:t>U</a:t>
            </a:r>
            <a:r>
              <a:rPr dirty="0" err="1" smtClean="0"/>
              <a:t>ncertain</a:t>
            </a:r>
            <a:r>
              <a:rPr dirty="0" smtClean="0"/>
              <a:t> </a:t>
            </a:r>
            <a:r>
              <a:rPr dirty="0"/>
              <a:t>times</a:t>
            </a:r>
          </a:p>
          <a:p>
            <a:pPr lvl="0"/>
            <a:r>
              <a:rPr lang="en-GB" dirty="0"/>
              <a:t>W</a:t>
            </a:r>
            <a:r>
              <a:rPr dirty="0" err="1" smtClean="0"/>
              <a:t>aking</a:t>
            </a:r>
            <a:r>
              <a:rPr dirty="0" smtClean="0"/>
              <a:t> </a:t>
            </a:r>
            <a:r>
              <a:rPr dirty="0"/>
              <a:t>baby</a:t>
            </a:r>
          </a:p>
          <a:p>
            <a:pPr lvl="0"/>
            <a:r>
              <a:rPr lang="en-GB" dirty="0"/>
              <a:t>F</a:t>
            </a:r>
            <a:r>
              <a:rPr dirty="0" err="1" smtClean="0"/>
              <a:t>eelings</a:t>
            </a:r>
            <a:r>
              <a:rPr dirty="0" smtClean="0"/>
              <a:t> </a:t>
            </a:r>
            <a:r>
              <a:rPr dirty="0"/>
              <a:t>of suspicion</a:t>
            </a:r>
          </a:p>
          <a:p>
            <a:pPr lvl="0"/>
            <a:r>
              <a:rPr lang="en-GB" dirty="0"/>
              <a:t>E</a:t>
            </a:r>
            <a:r>
              <a:rPr dirty="0" err="1" smtClean="0"/>
              <a:t>xpecting</a:t>
            </a:r>
            <a:r>
              <a:rPr dirty="0" smtClean="0"/>
              <a:t> </a:t>
            </a:r>
            <a:r>
              <a:rPr dirty="0"/>
              <a:t>failure by being vigilant professionals</a:t>
            </a:r>
          </a:p>
          <a:p>
            <a:pPr lvl="0"/>
            <a:endParaRPr dirty="0"/>
          </a:p>
        </p:txBody>
      </p:sp>
    </p:spTree>
    <p:extLst>
      <p:ext uri="{BB962C8B-B14F-4D97-AF65-F5344CB8AC3E}">
        <p14:creationId xmlns:p14="http://schemas.microsoft.com/office/powerpoint/2010/main" val="1944449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t>
            </a:r>
            <a:r>
              <a:rPr dirty="0" err="1" smtClean="0"/>
              <a:t>ood</a:t>
            </a:r>
            <a:r>
              <a:rPr dirty="0" smtClean="0"/>
              <a:t> </a:t>
            </a:r>
            <a:r>
              <a:rPr dirty="0"/>
              <a:t>practice</a:t>
            </a:r>
            <a:endParaRPr lang="en-US" dirty="0"/>
          </a:p>
        </p:txBody>
      </p:sp>
      <p:sp>
        <p:nvSpPr>
          <p:cNvPr id="3" name="Content Placeholder 2"/>
          <p:cNvSpPr>
            <a:spLocks noGrp="1"/>
          </p:cNvSpPr>
          <p:nvPr>
            <p:ph idx="1"/>
          </p:nvPr>
        </p:nvSpPr>
        <p:spPr/>
        <p:txBody>
          <a:bodyPr>
            <a:normAutofit lnSpcReduction="10000"/>
          </a:bodyPr>
          <a:lstStyle/>
          <a:p>
            <a:pPr lvl="0"/>
            <a:r>
              <a:rPr lang="en-GB" dirty="0"/>
              <a:t>C</a:t>
            </a:r>
            <a:r>
              <a:rPr dirty="0" smtClean="0"/>
              <a:t>hanging </a:t>
            </a:r>
            <a:r>
              <a:rPr dirty="0"/>
              <a:t>practice so </a:t>
            </a:r>
            <a:r>
              <a:rPr lang="en-GB" dirty="0" smtClean="0"/>
              <a:t>we</a:t>
            </a:r>
            <a:r>
              <a:rPr dirty="0" smtClean="0"/>
              <a:t> w</a:t>
            </a:r>
            <a:r>
              <a:rPr lang="en-GB" dirty="0" smtClean="0"/>
              <a:t>ere</a:t>
            </a:r>
            <a:r>
              <a:rPr dirty="0" smtClean="0"/>
              <a:t> </a:t>
            </a:r>
            <a:r>
              <a:rPr dirty="0"/>
              <a:t>visited by professionals who knew us</a:t>
            </a:r>
          </a:p>
          <a:p>
            <a:pPr lvl="0"/>
            <a:r>
              <a:rPr lang="en-GB" dirty="0" smtClean="0"/>
              <a:t>Locally ‘organised’ and ‘approved’ children’s activities</a:t>
            </a:r>
          </a:p>
          <a:p>
            <a:pPr lvl="1"/>
            <a:r>
              <a:rPr lang="en-GB" dirty="0" smtClean="0"/>
              <a:t>M</a:t>
            </a:r>
            <a:r>
              <a:rPr dirty="0" err="1" smtClean="0"/>
              <a:t>eeting</a:t>
            </a:r>
            <a:r>
              <a:rPr dirty="0" smtClean="0"/>
              <a:t> </a:t>
            </a:r>
            <a:r>
              <a:rPr dirty="0"/>
              <a:t>at </a:t>
            </a:r>
            <a:r>
              <a:rPr dirty="0" smtClean="0"/>
              <a:t>children</a:t>
            </a:r>
            <a:r>
              <a:rPr lang="en-GB" dirty="0" smtClean="0"/>
              <a:t>'</a:t>
            </a:r>
            <a:r>
              <a:rPr dirty="0" smtClean="0"/>
              <a:t>s </a:t>
            </a:r>
            <a:r>
              <a:rPr dirty="0" err="1"/>
              <a:t>centre</a:t>
            </a:r>
            <a:endParaRPr dirty="0"/>
          </a:p>
          <a:p>
            <a:pPr lvl="1"/>
            <a:r>
              <a:rPr lang="en-GB" dirty="0"/>
              <a:t>A</a:t>
            </a:r>
            <a:r>
              <a:rPr dirty="0" err="1" smtClean="0"/>
              <a:t>ttendance</a:t>
            </a:r>
            <a:r>
              <a:rPr dirty="0" smtClean="0"/>
              <a:t> </a:t>
            </a:r>
            <a:r>
              <a:rPr dirty="0"/>
              <a:t>at new mums' group</a:t>
            </a:r>
          </a:p>
          <a:p>
            <a:pPr lvl="1"/>
            <a:r>
              <a:rPr lang="en-GB" dirty="0"/>
              <a:t>B</a:t>
            </a:r>
            <a:r>
              <a:rPr dirty="0" smtClean="0"/>
              <a:t>aby </a:t>
            </a:r>
            <a:r>
              <a:rPr dirty="0"/>
              <a:t>yoga</a:t>
            </a:r>
          </a:p>
        </p:txBody>
      </p:sp>
    </p:spTree>
    <p:extLst>
      <p:ext uri="{BB962C8B-B14F-4D97-AF65-F5344CB8AC3E}">
        <p14:creationId xmlns:p14="http://schemas.microsoft.com/office/powerpoint/2010/main" val="2278593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3511" y="198720"/>
            <a:ext cx="8229600" cy="1143000"/>
          </a:xfrm>
        </p:spPr>
        <p:txBody>
          <a:bodyPr/>
          <a:lstStyle/>
          <a:p>
            <a:r>
              <a:rPr lang="en-GB" dirty="0"/>
              <a:t>F</a:t>
            </a:r>
            <a:r>
              <a:rPr dirty="0" err="1" smtClean="0"/>
              <a:t>inding</a:t>
            </a:r>
            <a:r>
              <a:rPr dirty="0" smtClean="0"/>
              <a:t> </a:t>
            </a:r>
            <a:r>
              <a:rPr dirty="0"/>
              <a:t>a rhythm</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A</a:t>
            </a:r>
            <a:r>
              <a:rPr dirty="0" err="1" smtClean="0"/>
              <a:t>ttending</a:t>
            </a:r>
            <a:r>
              <a:rPr dirty="0" smtClean="0"/>
              <a:t> </a:t>
            </a:r>
            <a:r>
              <a:rPr dirty="0"/>
              <a:t>baby </a:t>
            </a:r>
            <a:r>
              <a:rPr lang="en-GB" dirty="0" smtClean="0"/>
              <a:t>and mother </a:t>
            </a:r>
            <a:r>
              <a:rPr dirty="0" smtClean="0"/>
              <a:t>activities</a:t>
            </a:r>
            <a:r>
              <a:rPr lang="en-GB" dirty="0" smtClean="0"/>
              <a:t> </a:t>
            </a:r>
            <a:r>
              <a:rPr lang="en-GB" i="1" dirty="0" smtClean="0"/>
              <a:t>of my own choosing!</a:t>
            </a:r>
            <a:endParaRPr dirty="0"/>
          </a:p>
          <a:p>
            <a:pPr lvl="0"/>
            <a:r>
              <a:rPr lang="en-GB" dirty="0"/>
              <a:t>C</a:t>
            </a:r>
            <a:r>
              <a:rPr dirty="0" err="1" smtClean="0"/>
              <a:t>ontinuing</a:t>
            </a:r>
            <a:r>
              <a:rPr dirty="0" smtClean="0"/>
              <a:t> </a:t>
            </a:r>
            <a:r>
              <a:rPr dirty="0"/>
              <a:t>PhD work</a:t>
            </a:r>
          </a:p>
          <a:p>
            <a:pPr lvl="0"/>
            <a:r>
              <a:rPr lang="en-GB" dirty="0"/>
              <a:t>M</a:t>
            </a:r>
            <a:r>
              <a:rPr dirty="0" err="1" smtClean="0"/>
              <a:t>aking</a:t>
            </a:r>
            <a:r>
              <a:rPr dirty="0" smtClean="0"/>
              <a:t> </a:t>
            </a:r>
            <a:r>
              <a:rPr dirty="0"/>
              <a:t>my own friends with babies</a:t>
            </a:r>
          </a:p>
          <a:p>
            <a:pPr lvl="0"/>
            <a:r>
              <a:rPr lang="en-GB" dirty="0"/>
              <a:t>W</a:t>
            </a:r>
            <a:r>
              <a:rPr dirty="0" err="1" smtClean="0"/>
              <a:t>alking</a:t>
            </a:r>
            <a:r>
              <a:rPr dirty="0" smtClean="0"/>
              <a:t> </a:t>
            </a:r>
            <a:r>
              <a:rPr dirty="0"/>
              <a:t>and exercise</a:t>
            </a:r>
          </a:p>
          <a:p>
            <a:pPr lvl="0"/>
            <a:r>
              <a:rPr lang="en-GB" dirty="0"/>
              <a:t>M</a:t>
            </a:r>
            <a:r>
              <a:rPr dirty="0" err="1" smtClean="0"/>
              <a:t>ental</a:t>
            </a:r>
            <a:r>
              <a:rPr dirty="0" smtClean="0"/>
              <a:t> </a:t>
            </a:r>
            <a:r>
              <a:rPr dirty="0"/>
              <a:t>ill-health? </a:t>
            </a:r>
            <a:endParaRPr lang="en-GB" dirty="0" smtClean="0"/>
          </a:p>
          <a:p>
            <a:pPr lvl="1"/>
            <a:r>
              <a:rPr dirty="0" smtClean="0"/>
              <a:t>very </a:t>
            </a:r>
            <a:r>
              <a:rPr dirty="0"/>
              <a:t>little impact</a:t>
            </a:r>
          </a:p>
        </p:txBody>
      </p:sp>
    </p:spTree>
    <p:extLst>
      <p:ext uri="{BB962C8B-B14F-4D97-AF65-F5344CB8AC3E}">
        <p14:creationId xmlns:p14="http://schemas.microsoft.com/office/powerpoint/2010/main" val="3400293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76" y="707190"/>
            <a:ext cx="10214557" cy="962281"/>
          </a:xfrm>
        </p:spPr>
        <p:txBody>
          <a:bodyPr/>
          <a:lstStyle/>
          <a:p>
            <a:r>
              <a:rPr lang="en-US" dirty="0" smtClean="0"/>
              <a:t>My concerns</a:t>
            </a:r>
            <a:endParaRPr lang="en-US" dirty="0"/>
          </a:p>
        </p:txBody>
      </p:sp>
      <p:sp>
        <p:nvSpPr>
          <p:cNvPr id="3" name="Content Placeholder 2"/>
          <p:cNvSpPr>
            <a:spLocks noGrp="1"/>
          </p:cNvSpPr>
          <p:nvPr>
            <p:ph idx="1"/>
          </p:nvPr>
        </p:nvSpPr>
        <p:spPr>
          <a:xfrm>
            <a:off x="1967820" y="1529465"/>
            <a:ext cx="8229600" cy="4525963"/>
          </a:xfrm>
        </p:spPr>
        <p:txBody>
          <a:bodyPr>
            <a:normAutofit lnSpcReduction="10000"/>
          </a:bodyPr>
          <a:lstStyle/>
          <a:p>
            <a:pPr lvl="0"/>
            <a:r>
              <a:rPr lang="en-GB" dirty="0"/>
              <a:t>D</a:t>
            </a:r>
            <a:r>
              <a:rPr dirty="0" err="1" smtClean="0"/>
              <a:t>ifficulties</a:t>
            </a:r>
            <a:r>
              <a:rPr dirty="0" smtClean="0"/>
              <a:t> </a:t>
            </a:r>
            <a:r>
              <a:rPr dirty="0"/>
              <a:t>with weight </a:t>
            </a:r>
            <a:r>
              <a:rPr dirty="0" smtClean="0"/>
              <a:t>management</a:t>
            </a:r>
            <a:endParaRPr lang="en-GB" dirty="0" smtClean="0"/>
          </a:p>
          <a:p>
            <a:pPr lvl="1"/>
            <a:r>
              <a:rPr lang="en-GB" dirty="0" smtClean="0"/>
              <a:t>Connected to mental health medication</a:t>
            </a:r>
            <a:endParaRPr dirty="0"/>
          </a:p>
          <a:p>
            <a:pPr lvl="0"/>
            <a:r>
              <a:rPr lang="en-GB" dirty="0"/>
              <a:t>N</a:t>
            </a:r>
            <a:r>
              <a:rPr dirty="0" err="1" smtClean="0"/>
              <a:t>ot</a:t>
            </a:r>
            <a:r>
              <a:rPr dirty="0" smtClean="0"/>
              <a:t> </a:t>
            </a:r>
            <a:r>
              <a:rPr dirty="0"/>
              <a:t>able to breast </a:t>
            </a:r>
            <a:r>
              <a:rPr dirty="0" smtClean="0"/>
              <a:t>feed</a:t>
            </a:r>
            <a:endParaRPr lang="en-GB" dirty="0" smtClean="0"/>
          </a:p>
          <a:p>
            <a:pPr lvl="1"/>
            <a:r>
              <a:rPr lang="en-GB" dirty="0" smtClean="0"/>
              <a:t>Less safe to breast feed because of mental health medication</a:t>
            </a:r>
            <a:endParaRPr dirty="0"/>
          </a:p>
          <a:p>
            <a:pPr lvl="0"/>
            <a:r>
              <a:rPr lang="en-GB" dirty="0" smtClean="0"/>
              <a:t>My diagnosis</a:t>
            </a:r>
          </a:p>
          <a:p>
            <a:pPr lvl="1"/>
            <a:r>
              <a:rPr lang="en-GB" dirty="0" smtClean="0"/>
              <a:t>n</a:t>
            </a:r>
            <a:r>
              <a:rPr dirty="0" err="1" smtClean="0"/>
              <a:t>ot</a:t>
            </a:r>
            <a:r>
              <a:rPr dirty="0" smtClean="0"/>
              <a:t> </a:t>
            </a:r>
            <a:r>
              <a:rPr dirty="0"/>
              <a:t>able to share </a:t>
            </a:r>
            <a:r>
              <a:rPr dirty="0" smtClean="0"/>
              <a:t>experiences </a:t>
            </a:r>
            <a:r>
              <a:rPr lang="en-GB" dirty="0" smtClean="0"/>
              <a:t>of frustration and isolation </a:t>
            </a:r>
            <a:r>
              <a:rPr dirty="0" smtClean="0"/>
              <a:t>with </a:t>
            </a:r>
            <a:r>
              <a:rPr dirty="0"/>
              <a:t>peers due to fears of stigma and suspicion</a:t>
            </a:r>
          </a:p>
        </p:txBody>
      </p:sp>
    </p:spTree>
    <p:extLst>
      <p:ext uri="{BB962C8B-B14F-4D97-AF65-F5344CB8AC3E}">
        <p14:creationId xmlns:p14="http://schemas.microsoft.com/office/powerpoint/2010/main" val="1642797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t>
            </a:r>
            <a:r>
              <a:rPr dirty="0" smtClean="0"/>
              <a:t>hat </a:t>
            </a:r>
            <a:r>
              <a:rPr dirty="0"/>
              <a:t>could have been </a:t>
            </a:r>
            <a:r>
              <a:rPr dirty="0" smtClean="0"/>
              <a:t>better</a:t>
            </a:r>
            <a:r>
              <a:rPr lang="en-GB" dirty="0" smtClean="0"/>
              <a: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I</a:t>
            </a:r>
            <a:r>
              <a:rPr dirty="0" err="1" smtClean="0"/>
              <a:t>nitial</a:t>
            </a:r>
            <a:r>
              <a:rPr dirty="0" smtClean="0"/>
              <a:t> </a:t>
            </a:r>
            <a:r>
              <a:rPr dirty="0"/>
              <a:t>birth planning </a:t>
            </a:r>
            <a:r>
              <a:rPr dirty="0" smtClean="0"/>
              <a:t>meeting</a:t>
            </a:r>
            <a:endParaRPr lang="en-GB" dirty="0" smtClean="0"/>
          </a:p>
          <a:p>
            <a:pPr lvl="1"/>
            <a:r>
              <a:rPr lang="en-GB" dirty="0"/>
              <a:t>Transparency </a:t>
            </a:r>
            <a:r>
              <a:rPr lang="en-GB" dirty="0" smtClean="0"/>
              <a:t>with </a:t>
            </a:r>
            <a:r>
              <a:rPr lang="en-GB" dirty="0"/>
              <a:t>open </a:t>
            </a:r>
            <a:r>
              <a:rPr lang="en-GB" dirty="0" smtClean="0"/>
              <a:t>discussion</a:t>
            </a:r>
            <a:endParaRPr lang="en-GB" dirty="0" smtClean="0"/>
          </a:p>
          <a:p>
            <a:pPr lvl="0"/>
            <a:r>
              <a:rPr lang="en-GB" dirty="0"/>
              <a:t>Individual led planning and support: </a:t>
            </a:r>
          </a:p>
          <a:p>
            <a:pPr lvl="1"/>
            <a:r>
              <a:rPr lang="en-GB" dirty="0" smtClean="0"/>
              <a:t>M</a:t>
            </a:r>
            <a:r>
              <a:rPr dirty="0" smtClean="0"/>
              <a:t>ore </a:t>
            </a:r>
            <a:r>
              <a:rPr lang="en-GB" dirty="0" smtClean="0"/>
              <a:t>emphasis on possible </a:t>
            </a:r>
            <a:r>
              <a:rPr dirty="0" smtClean="0"/>
              <a:t>options </a:t>
            </a:r>
            <a:r>
              <a:rPr dirty="0"/>
              <a:t>not </a:t>
            </a:r>
            <a:r>
              <a:rPr lang="en-GB" dirty="0" smtClean="0"/>
              <a:t>just </a:t>
            </a:r>
            <a:r>
              <a:rPr dirty="0" smtClean="0"/>
              <a:t>imposition</a:t>
            </a:r>
            <a:endParaRPr lang="en-GB" dirty="0" smtClean="0"/>
          </a:p>
          <a:p>
            <a:pPr lvl="1"/>
            <a:r>
              <a:rPr lang="en-GB" dirty="0" smtClean="0"/>
              <a:t>‘what </a:t>
            </a:r>
            <a:r>
              <a:rPr lang="en-GB" dirty="0"/>
              <a:t>do I </a:t>
            </a:r>
            <a:r>
              <a:rPr lang="en-GB" dirty="0" smtClean="0"/>
              <a:t>want?’ </a:t>
            </a:r>
            <a:r>
              <a:rPr lang="en-GB" dirty="0"/>
              <a:t>rather than </a:t>
            </a:r>
            <a:r>
              <a:rPr lang="en-GB" dirty="0" smtClean="0"/>
              <a:t>‘this </a:t>
            </a:r>
            <a:r>
              <a:rPr lang="en-GB" dirty="0"/>
              <a:t>is what we are going to </a:t>
            </a:r>
            <a:r>
              <a:rPr lang="en-GB" dirty="0" smtClean="0"/>
              <a:t>do’</a:t>
            </a:r>
          </a:p>
          <a:p>
            <a:pPr lvl="1"/>
            <a:r>
              <a:rPr lang="en-GB" dirty="0" smtClean="0"/>
              <a:t>Recognition of my husband’s skills and abilities</a:t>
            </a:r>
            <a:endParaRPr dirty="0"/>
          </a:p>
          <a:p>
            <a:pPr lvl="0"/>
            <a:r>
              <a:rPr lang="en-GB" dirty="0"/>
              <a:t>S</a:t>
            </a:r>
            <a:r>
              <a:rPr dirty="0" err="1" smtClean="0"/>
              <a:t>trengths</a:t>
            </a:r>
            <a:r>
              <a:rPr dirty="0" smtClean="0"/>
              <a:t> approach</a:t>
            </a:r>
            <a:r>
              <a:rPr lang="en-GB" dirty="0" smtClean="0"/>
              <a:t> (</a:t>
            </a:r>
            <a:r>
              <a:rPr lang="en-GB" dirty="0" err="1" smtClean="0"/>
              <a:t>Fukai</a:t>
            </a:r>
            <a:r>
              <a:rPr lang="en-GB" dirty="0" smtClean="0"/>
              <a:t> et al, 2012)</a:t>
            </a:r>
            <a:endParaRPr dirty="0"/>
          </a:p>
          <a:p>
            <a:pPr lvl="1"/>
            <a:r>
              <a:rPr lang="en-GB" dirty="0" smtClean="0"/>
              <a:t>Reinforcement of p</a:t>
            </a:r>
            <a:r>
              <a:rPr dirty="0" err="1" smtClean="0"/>
              <a:t>ositive</a:t>
            </a:r>
            <a:r>
              <a:rPr dirty="0" smtClean="0"/>
              <a:t> messages</a:t>
            </a:r>
            <a:endParaRPr dirty="0"/>
          </a:p>
        </p:txBody>
      </p:sp>
    </p:spTree>
    <p:extLst>
      <p:ext uri="{BB962C8B-B14F-4D97-AF65-F5344CB8AC3E}">
        <p14:creationId xmlns:p14="http://schemas.microsoft.com/office/powerpoint/2010/main" val="1524002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listening.</a:t>
            </a:r>
            <a:endParaRPr lang="en-GB" dirty="0"/>
          </a:p>
        </p:txBody>
      </p:sp>
      <p:sp>
        <p:nvSpPr>
          <p:cNvPr id="3" name="Content Placeholder 2"/>
          <p:cNvSpPr>
            <a:spLocks noGrp="1"/>
          </p:cNvSpPr>
          <p:nvPr>
            <p:ph idx="1"/>
          </p:nvPr>
        </p:nvSpPr>
        <p:spPr/>
        <p:txBody>
          <a:bodyPr/>
          <a:lstStyle/>
          <a:p>
            <a:r>
              <a:rPr lang="en-GB" dirty="0" smtClean="0"/>
              <a:t>Joanna Fox</a:t>
            </a:r>
          </a:p>
          <a:p>
            <a:r>
              <a:rPr lang="en-GB" dirty="0" smtClean="0"/>
              <a:t>Anglia Ruskin University</a:t>
            </a:r>
          </a:p>
          <a:p>
            <a:r>
              <a:rPr lang="en-GB" dirty="0" smtClean="0">
                <a:hlinkClick r:id="rId2"/>
              </a:rPr>
              <a:t>Joanna.Fox@anglia.ac.uk</a:t>
            </a:r>
            <a:endParaRPr lang="en-GB" dirty="0" smtClean="0"/>
          </a:p>
          <a:p>
            <a:endParaRPr lang="en-GB" dirty="0"/>
          </a:p>
          <a:p>
            <a:r>
              <a:rPr lang="en-GB" dirty="0" smtClean="0"/>
              <a:t>0845 196 2939</a:t>
            </a:r>
            <a:endParaRPr lang="en-GB" dirty="0"/>
          </a:p>
        </p:txBody>
      </p:sp>
    </p:spTree>
    <p:extLst>
      <p:ext uri="{BB962C8B-B14F-4D97-AF65-F5344CB8AC3E}">
        <p14:creationId xmlns:p14="http://schemas.microsoft.com/office/powerpoint/2010/main" val="2612661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4" name="Rectangle 1"/>
          <p:cNvSpPr>
            <a:spLocks noGrp="1" noChangeArrowheads="1"/>
          </p:cNvSpPr>
          <p:nvPr>
            <p:ph idx="1"/>
          </p:nvPr>
        </p:nvSpPr>
        <p:spPr bwMode="auto">
          <a:xfrm>
            <a:off x="2138363" y="1626978"/>
            <a:ext cx="7915274" cy="5899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indent="0" eaLnBrk="0" fontAlgn="base" hangingPunct="0">
              <a:lnSpc>
                <a:spcPct val="100000"/>
              </a:lnSpc>
              <a:spcBef>
                <a:spcPct val="0"/>
              </a:spcBef>
              <a:spcAft>
                <a:spcPct val="0"/>
              </a:spcAft>
              <a:buNone/>
            </a:pPr>
            <a:endParaRPr lang="en-GB" altLang="en-US" sz="1600" dirty="0">
              <a:solidFill>
                <a:schemeClr val="tx1"/>
              </a:solidFill>
              <a:latin typeface="Times New Roman" panose="02020603050405020304" pitchFamily="18" charset="0"/>
              <a:cs typeface="Times New Roman" panose="02020603050405020304" pitchFamily="18" charset="0"/>
            </a:endParaRPr>
          </a:p>
          <a:p>
            <a:r>
              <a:rPr lang="en-GB" sz="2000" dirty="0">
                <a:solidFill>
                  <a:schemeClr val="tx1"/>
                </a:solidFill>
                <a:latin typeface="+mn-lt"/>
              </a:rPr>
              <a:t>Darlington </a:t>
            </a:r>
            <a:r>
              <a:rPr lang="en-GB" sz="2000" dirty="0">
                <a:solidFill>
                  <a:schemeClr val="tx1"/>
                </a:solidFill>
                <a:latin typeface="+mn-lt"/>
              </a:rPr>
              <a:t>Y, Feeney JA, </a:t>
            </a:r>
            <a:r>
              <a:rPr lang="en-GB" sz="2000" dirty="0" err="1">
                <a:solidFill>
                  <a:schemeClr val="tx1"/>
                </a:solidFill>
                <a:latin typeface="+mn-lt"/>
              </a:rPr>
              <a:t>Rixon</a:t>
            </a:r>
            <a:r>
              <a:rPr lang="en-GB" sz="2000" dirty="0">
                <a:solidFill>
                  <a:schemeClr val="tx1"/>
                </a:solidFill>
                <a:latin typeface="+mn-lt"/>
              </a:rPr>
              <a:t> K, Practice challenges at the intersection of child protection and mental health. </a:t>
            </a:r>
            <a:r>
              <a:rPr lang="en-GB" sz="2000" i="1" dirty="0">
                <a:solidFill>
                  <a:schemeClr val="tx1"/>
                </a:solidFill>
                <a:latin typeface="+mn-lt"/>
              </a:rPr>
              <a:t>Child and Family Social Work</a:t>
            </a:r>
            <a:r>
              <a:rPr lang="en-GB" sz="2000" dirty="0">
                <a:solidFill>
                  <a:schemeClr val="tx1"/>
                </a:solidFill>
                <a:latin typeface="+mn-lt"/>
              </a:rPr>
              <a:t> 2005; 10:239–247</a:t>
            </a:r>
          </a:p>
          <a:p>
            <a:pPr eaLnBrk="0" fontAlgn="base" hangingPunct="0">
              <a:spcBef>
                <a:spcPct val="0"/>
              </a:spcBef>
              <a:spcAft>
                <a:spcPct val="0"/>
              </a:spcAft>
            </a:pPr>
            <a:r>
              <a:rPr lang="en-GB" sz="2000" dirty="0">
                <a:solidFill>
                  <a:schemeClr val="tx1"/>
                </a:solidFill>
                <a:latin typeface="+mn-lt"/>
                <a:cs typeface="Times New Roman" panose="02020603050405020304" pitchFamily="18" charset="0"/>
              </a:rPr>
              <a:t>Downey </a:t>
            </a:r>
            <a:r>
              <a:rPr lang="en-GB" sz="2000" dirty="0">
                <a:solidFill>
                  <a:schemeClr val="tx1"/>
                </a:solidFill>
                <a:latin typeface="+mn-lt"/>
                <a:cs typeface="Times New Roman" panose="02020603050405020304" pitchFamily="18" charset="0"/>
              </a:rPr>
              <a:t>G, Coyne JC, Children of depressed parents: an integrative review. </a:t>
            </a:r>
            <a:r>
              <a:rPr lang="en-GB" sz="2000" i="1" dirty="0">
                <a:solidFill>
                  <a:schemeClr val="tx1"/>
                </a:solidFill>
                <a:latin typeface="+mn-lt"/>
                <a:cs typeface="Times New Roman" panose="02020603050405020304" pitchFamily="18" charset="0"/>
              </a:rPr>
              <a:t>Psychological Bulletin</a:t>
            </a:r>
            <a:r>
              <a:rPr lang="en-GB" sz="2000" dirty="0">
                <a:solidFill>
                  <a:schemeClr val="tx1"/>
                </a:solidFill>
                <a:latin typeface="+mn-lt"/>
                <a:cs typeface="Times New Roman" panose="02020603050405020304" pitchFamily="18" charset="0"/>
              </a:rPr>
              <a:t> 1990; 108: 50-76</a:t>
            </a:r>
            <a:r>
              <a:rPr lang="en-GB" sz="2000" dirty="0">
                <a:solidFill>
                  <a:schemeClr val="tx1"/>
                </a:solidFill>
                <a:latin typeface="+mn-lt"/>
                <a:cs typeface="Times New Roman" panose="02020603050405020304" pitchFamily="18" charset="0"/>
              </a:rPr>
              <a:t>.</a:t>
            </a:r>
          </a:p>
          <a:p>
            <a:pPr eaLnBrk="0" fontAlgn="base" hangingPunct="0">
              <a:spcBef>
                <a:spcPct val="0"/>
              </a:spcBef>
              <a:spcAft>
                <a:spcPct val="0"/>
              </a:spcAft>
            </a:pPr>
            <a:r>
              <a:rPr lang="en-GB" altLang="en-US" sz="2000" dirty="0" err="1">
                <a:solidFill>
                  <a:schemeClr val="tx1"/>
                </a:solidFill>
                <a:latin typeface="+mn-lt"/>
                <a:ea typeface="Times New Roman" panose="02020603050405020304" pitchFamily="18" charset="0"/>
                <a:cs typeface="Times New Roman" panose="02020603050405020304" pitchFamily="18" charset="0"/>
              </a:rPr>
              <a:t>Falcov</a:t>
            </a:r>
            <a:r>
              <a:rPr lang="en-GB" altLang="en-US" sz="2000" dirty="0">
                <a:solidFill>
                  <a:schemeClr val="tx1"/>
                </a:solidFill>
                <a:latin typeface="+mn-lt"/>
                <a:ea typeface="Times New Roman" panose="02020603050405020304" pitchFamily="18" charset="0"/>
                <a:cs typeface="Times New Roman" panose="02020603050405020304" pitchFamily="18" charset="0"/>
              </a:rPr>
              <a:t> A, Fatal Child Abuse and Parental Psychiatric Disorder. </a:t>
            </a:r>
            <a:r>
              <a:rPr lang="en-GB" altLang="en-US" sz="2000" i="1" dirty="0">
                <a:solidFill>
                  <a:schemeClr val="tx1"/>
                </a:solidFill>
                <a:latin typeface="+mn-lt"/>
                <a:ea typeface="Times New Roman" panose="02020603050405020304" pitchFamily="18" charset="0"/>
                <a:cs typeface="Times New Roman" panose="02020603050405020304" pitchFamily="18" charset="0"/>
              </a:rPr>
              <a:t>Working Together</a:t>
            </a:r>
            <a:r>
              <a:rPr lang="en-GB" altLang="en-US" sz="2000" dirty="0">
                <a:solidFill>
                  <a:schemeClr val="tx1"/>
                </a:solidFill>
                <a:latin typeface="+mn-lt"/>
                <a:ea typeface="Times New Roman" panose="02020603050405020304" pitchFamily="18" charset="0"/>
                <a:cs typeface="Times New Roman" panose="02020603050405020304" pitchFamily="18" charset="0"/>
              </a:rPr>
              <a:t>, Part 8 Reports. Department of Health ACPC Series, no. 1, London: Her Majesty’s Stationery Office; </a:t>
            </a:r>
            <a:r>
              <a:rPr lang="en-GB" altLang="en-US" sz="2000" dirty="0">
                <a:solidFill>
                  <a:schemeClr val="tx1"/>
                </a:solidFill>
                <a:latin typeface="+mn-lt"/>
                <a:ea typeface="Times New Roman" panose="02020603050405020304" pitchFamily="18" charset="0"/>
                <a:cs typeface="Times New Roman" panose="02020603050405020304" pitchFamily="18" charset="0"/>
              </a:rPr>
              <a:t>1996</a:t>
            </a:r>
          </a:p>
          <a:p>
            <a:pPr eaLnBrk="0" fontAlgn="base" hangingPunct="0">
              <a:spcBef>
                <a:spcPct val="0"/>
              </a:spcBef>
              <a:spcAft>
                <a:spcPct val="0"/>
              </a:spcAft>
            </a:pPr>
            <a:r>
              <a:rPr lang="en-GB" sz="2000" dirty="0" err="1">
                <a:solidFill>
                  <a:schemeClr val="tx1"/>
                </a:solidFill>
                <a:latin typeface="+mn-lt"/>
              </a:rPr>
              <a:t>Fukai</a:t>
            </a:r>
            <a:r>
              <a:rPr lang="en-GB" sz="2000" dirty="0">
                <a:solidFill>
                  <a:schemeClr val="tx1"/>
                </a:solidFill>
                <a:latin typeface="+mn-lt"/>
              </a:rPr>
              <a:t> S, </a:t>
            </a:r>
            <a:r>
              <a:rPr lang="en-GB" sz="2000" dirty="0" err="1">
                <a:solidFill>
                  <a:schemeClr val="tx1"/>
                </a:solidFill>
                <a:latin typeface="+mn-lt"/>
              </a:rPr>
              <a:t>Goscha</a:t>
            </a:r>
            <a:r>
              <a:rPr lang="en-GB" sz="2000" dirty="0">
                <a:solidFill>
                  <a:schemeClr val="tx1"/>
                </a:solidFill>
                <a:latin typeface="+mn-lt"/>
              </a:rPr>
              <a:t> R, &amp; Rapp, C (2012) Strengths model case management fidelity scores and client outcomes.  </a:t>
            </a:r>
            <a:r>
              <a:rPr lang="en-GB" sz="2000" i="1" dirty="0">
                <a:solidFill>
                  <a:schemeClr val="tx1"/>
                </a:solidFill>
                <a:latin typeface="+mn-lt"/>
              </a:rPr>
              <a:t>Psychiatric Services</a:t>
            </a:r>
            <a:r>
              <a:rPr lang="en-GB" sz="2000" dirty="0">
                <a:solidFill>
                  <a:schemeClr val="tx1"/>
                </a:solidFill>
                <a:latin typeface="+mn-lt"/>
              </a:rPr>
              <a:t>; </a:t>
            </a:r>
            <a:r>
              <a:rPr lang="en-GB" sz="2000" b="1" dirty="0">
                <a:solidFill>
                  <a:schemeClr val="tx1"/>
                </a:solidFill>
                <a:latin typeface="+mn-lt"/>
              </a:rPr>
              <a:t>63 </a:t>
            </a:r>
            <a:r>
              <a:rPr lang="en-GB" sz="2000" dirty="0">
                <a:solidFill>
                  <a:schemeClr val="tx1"/>
                </a:solidFill>
                <a:latin typeface="+mn-lt"/>
              </a:rPr>
              <a:t>708-710</a:t>
            </a:r>
            <a:r>
              <a:rPr lang="en-GB" sz="2000" dirty="0">
                <a:solidFill>
                  <a:schemeClr val="tx1"/>
                </a:solidFill>
                <a:latin typeface="+mn-lt"/>
              </a:rPr>
              <a:t>.</a:t>
            </a:r>
          </a:p>
          <a:p>
            <a:pPr eaLnBrk="0" fontAlgn="base" hangingPunct="0">
              <a:spcBef>
                <a:spcPct val="0"/>
              </a:spcBef>
              <a:spcAft>
                <a:spcPct val="0"/>
              </a:spcAft>
            </a:pPr>
            <a:r>
              <a:rPr lang="en-GB" sz="2000" dirty="0">
                <a:solidFill>
                  <a:schemeClr val="tx1"/>
                </a:solidFill>
                <a:latin typeface="+mn-lt"/>
              </a:rPr>
              <a:t>Goodman SH,  </a:t>
            </a:r>
            <a:r>
              <a:rPr lang="en-GB" sz="2000" dirty="0" err="1">
                <a:solidFill>
                  <a:schemeClr val="tx1"/>
                </a:solidFill>
                <a:latin typeface="+mn-lt"/>
              </a:rPr>
              <a:t>Brumley</a:t>
            </a:r>
            <a:r>
              <a:rPr lang="en-GB" sz="2000" dirty="0">
                <a:solidFill>
                  <a:schemeClr val="tx1"/>
                </a:solidFill>
                <a:latin typeface="+mn-lt"/>
              </a:rPr>
              <a:t> HE, Schizophrenic and Depressed Mothers: Relational Deficits in Parenting. </a:t>
            </a:r>
            <a:r>
              <a:rPr lang="en-GB" sz="2000" i="1" dirty="0">
                <a:solidFill>
                  <a:schemeClr val="tx1"/>
                </a:solidFill>
                <a:latin typeface="+mn-lt"/>
              </a:rPr>
              <a:t>Developmental Psychology</a:t>
            </a:r>
            <a:r>
              <a:rPr lang="en-GB" sz="2000" dirty="0">
                <a:solidFill>
                  <a:schemeClr val="tx1"/>
                </a:solidFill>
                <a:latin typeface="+mn-lt"/>
              </a:rPr>
              <a:t> 1990; 26:31-39</a:t>
            </a:r>
          </a:p>
          <a:p>
            <a:pPr eaLnBrk="0" fontAlgn="base" hangingPunct="0">
              <a:spcBef>
                <a:spcPct val="0"/>
              </a:spcBef>
              <a:spcAft>
                <a:spcPct val="0"/>
              </a:spcAft>
            </a:pPr>
            <a:r>
              <a:rPr lang="en-GB" altLang="en-US" sz="2000" dirty="0">
                <a:solidFill>
                  <a:schemeClr val="tx1"/>
                </a:solidFill>
                <a:latin typeface="+mn-lt"/>
                <a:ea typeface="Times New Roman" panose="02020603050405020304" pitchFamily="18" charset="0"/>
                <a:cs typeface="Times New Roman" panose="02020603050405020304" pitchFamily="18" charset="0"/>
              </a:rPr>
              <a:t>Gould N, </a:t>
            </a:r>
            <a:r>
              <a:rPr lang="en-GB" altLang="en-US" sz="2000" i="1" dirty="0">
                <a:solidFill>
                  <a:schemeClr val="tx1"/>
                </a:solidFill>
                <a:latin typeface="+mn-lt"/>
                <a:ea typeface="Times New Roman" panose="02020603050405020304" pitchFamily="18" charset="0"/>
                <a:cs typeface="Times New Roman" panose="02020603050405020304" pitchFamily="18" charset="0"/>
              </a:rPr>
              <a:t>Mental health and child poverty</a:t>
            </a:r>
            <a:r>
              <a:rPr lang="en-GB" altLang="en-US" sz="2000" dirty="0">
                <a:solidFill>
                  <a:schemeClr val="tx1"/>
                </a:solidFill>
                <a:latin typeface="+mn-lt"/>
                <a:ea typeface="Times New Roman" panose="02020603050405020304" pitchFamily="18" charset="0"/>
                <a:cs typeface="Times New Roman" panose="02020603050405020304" pitchFamily="18" charset="0"/>
              </a:rPr>
              <a:t>. York: Joseph Rowntree Foundation; 2006</a:t>
            </a:r>
          </a:p>
          <a:p>
            <a:pPr marL="0" indent="0" eaLnBrk="0" fontAlgn="base" hangingPunct="0">
              <a:spcBef>
                <a:spcPct val="0"/>
              </a:spcBef>
              <a:spcAft>
                <a:spcPct val="0"/>
              </a:spcAft>
              <a:buNone/>
            </a:pPr>
            <a:endParaRPr lang="en-GB" sz="1600" dirty="0">
              <a:latin typeface="Times New Roman" panose="02020603050405020304" pitchFamily="18" charset="0"/>
              <a:cs typeface="Times New Roman" panose="02020603050405020304" pitchFamily="18" charset="0"/>
            </a:endParaRPr>
          </a:p>
          <a:p>
            <a:pPr marL="0" indent="0" eaLnBrk="0" fontAlgn="base" hangingPunct="0">
              <a:spcBef>
                <a:spcPct val="0"/>
              </a:spcBef>
              <a:spcAft>
                <a:spcPct val="0"/>
              </a:spcAft>
              <a:buNone/>
            </a:pPr>
            <a:endParaRPr lang="en-GB" altLang="en-US" sz="1800" dirty="0">
              <a:ea typeface="Times New Roman" panose="02020603050405020304" pitchFamily="18" charset="0"/>
            </a:endParaRPr>
          </a:p>
          <a:p>
            <a:pPr marL="0" indent="0" eaLnBrk="0" fontAlgn="base" hangingPunct="0">
              <a:spcBef>
                <a:spcPct val="0"/>
              </a:spcBef>
              <a:spcAft>
                <a:spcPct val="0"/>
              </a:spcAft>
              <a:buFontTx/>
              <a:buAutoNum type="arabicPeriod"/>
            </a:pPr>
            <a:endParaRPr lang="en-GB" altLang="en-US" sz="1000" dirty="0">
              <a:ea typeface="Times New Roman" panose="02020603050405020304" pitchFamily="18" charset="0"/>
            </a:endParaRPr>
          </a:p>
          <a:p>
            <a:pPr lvl="0"/>
            <a:endParaRPr lang="en-GB" sz="900" dirty="0"/>
          </a:p>
          <a:p>
            <a:pPr marL="0" indent="0" eaLnBrk="0" fontAlgn="base" hangingPunct="0">
              <a:lnSpc>
                <a:spcPct val="100000"/>
              </a:lnSpc>
              <a:spcBef>
                <a:spcPct val="0"/>
              </a:spcBef>
              <a:spcAft>
                <a:spcPct val="0"/>
              </a:spcAft>
              <a:buNone/>
            </a:pPr>
            <a:endParaRPr lang="en-GB" altLang="en-US" sz="900" b="1" dirty="0">
              <a:solidFill>
                <a:schemeClr val="tx1"/>
              </a:solidFill>
            </a:endParaRPr>
          </a:p>
          <a:p>
            <a:pPr marL="0" indent="0" eaLnBrk="0" fontAlgn="base" hangingPunct="0">
              <a:lnSpc>
                <a:spcPct val="100000"/>
              </a:lnSpc>
              <a:spcBef>
                <a:spcPct val="0"/>
              </a:spcBef>
              <a:spcAft>
                <a:spcPct val="0"/>
              </a:spcAft>
              <a:buNone/>
            </a:pPr>
            <a:endParaRPr lang="en-GB" altLang="en-US" sz="1800" dirty="0">
              <a:solidFill>
                <a:schemeClr val="tx1"/>
              </a:solidFill>
            </a:endParaRPr>
          </a:p>
        </p:txBody>
      </p:sp>
      <p:sp>
        <p:nvSpPr>
          <p:cNvPr id="8" name="Rectangle 5"/>
          <p:cNvSpPr>
            <a:spLocks noChangeArrowheads="1"/>
          </p:cNvSpPr>
          <p:nvPr/>
        </p:nvSpPr>
        <p:spPr bwMode="auto">
          <a:xfrm>
            <a:off x="2512142" y="-4769"/>
            <a:ext cx="223138"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1100" dirty="0">
                <a:latin typeface="Arial" panose="020B0604020202020204" pitchFamily="34" charset="0"/>
                <a:ea typeface="Times New Roman" panose="02020603050405020304" pitchFamily="18" charset="0"/>
                <a:cs typeface="Arial" panose="020B0604020202020204" pitchFamily="34" charset="0"/>
              </a:rPr>
              <a:t>.</a:t>
            </a:r>
            <a:endParaRPr lang="en-GB" altLang="en-US" sz="900" dirty="0"/>
          </a:p>
          <a:p>
            <a:pPr eaLnBrk="0" fontAlgn="base" hangingPunct="0">
              <a:spcBef>
                <a:spcPct val="0"/>
              </a:spcBef>
              <a:spcAft>
                <a:spcPct val="0"/>
              </a:spcAft>
            </a:pPr>
            <a:endParaRPr lang="en-GB" altLang="en-US" dirty="0">
              <a:latin typeface="Arial" panose="020B0604020202020204" pitchFamily="34" charset="0"/>
            </a:endParaRPr>
          </a:p>
        </p:txBody>
      </p:sp>
    </p:spTree>
    <p:extLst>
      <p:ext uri="{BB962C8B-B14F-4D97-AF65-F5344CB8AC3E}">
        <p14:creationId xmlns:p14="http://schemas.microsoft.com/office/powerpoint/2010/main" val="22843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4" name="Rectangle 1"/>
          <p:cNvSpPr>
            <a:spLocks noGrp="1" noChangeArrowheads="1"/>
          </p:cNvSpPr>
          <p:nvPr>
            <p:ph idx="1"/>
          </p:nvPr>
        </p:nvSpPr>
        <p:spPr bwMode="auto">
          <a:xfrm>
            <a:off x="1756912" y="1970141"/>
            <a:ext cx="9181381" cy="4579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eaLnBrk="0" fontAlgn="base" hangingPunct="0">
              <a:spcBef>
                <a:spcPct val="0"/>
              </a:spcBef>
              <a:spcAft>
                <a:spcPct val="0"/>
              </a:spcAft>
            </a:pP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in five adults in the UK experiences mental health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problems,</a:t>
            </a:r>
          </a:p>
          <a:p>
            <a:pPr eaLnBrk="0" fontAlgn="base" hangingPunct="0">
              <a:spcBef>
                <a:spcPct val="0"/>
              </a:spcBef>
              <a:spcAft>
                <a:spcPct val="0"/>
              </a:spcAft>
            </a:pPr>
            <a:r>
              <a:rPr lang="en-GB" altLang="en-US" dirty="0" smtClean="0">
                <a:solidFill>
                  <a:schemeClr val="tx1"/>
                </a:solidFill>
                <a:ea typeface="Times New Roman" panose="02020603050405020304" pitchFamily="18" charset="0"/>
              </a:rPr>
              <a:t>A</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pproximately 30</a:t>
            </a:r>
            <a:r>
              <a:rPr lang="en-GB" altLang="en-US"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- 50%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mental health service users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are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parents (Parrot et al. 2008)</a:t>
            </a:r>
          </a:p>
          <a:p>
            <a:pPr eaLnBrk="0" fontAlgn="base" hangingPunct="0">
              <a:spcBef>
                <a:spcPct val="0"/>
              </a:spcBef>
              <a:spcAft>
                <a:spcPct val="0"/>
              </a:spcAft>
            </a:pP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Approximately</a:t>
            </a:r>
            <a:r>
              <a:rPr kumimoji="0" lang="en-GB" altLang="en-US"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two million children in the UK live in a household where at least one parent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has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mental health problem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Gould, </a:t>
            </a:r>
            <a:r>
              <a:rPr kumimoji="0" lang="en-GB"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2006)  </a:t>
            </a:r>
          </a:p>
        </p:txBody>
      </p:sp>
    </p:spTree>
    <p:extLst>
      <p:ext uri="{BB962C8B-B14F-4D97-AF65-F5344CB8AC3E}">
        <p14:creationId xmlns:p14="http://schemas.microsoft.com/office/powerpoint/2010/main" val="2983869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eaLnBrk="0" fontAlgn="base" hangingPunct="0">
              <a:spcBef>
                <a:spcPct val="0"/>
              </a:spcBef>
              <a:spcAft>
                <a:spcPct val="0"/>
              </a:spcAft>
            </a:pPr>
            <a:r>
              <a:rPr lang="en-GB" altLang="en-US" sz="2300" dirty="0">
                <a:latin typeface="+mn-lt"/>
                <a:ea typeface="Times New Roman" panose="02020603050405020304" pitchFamily="18" charset="0"/>
                <a:cs typeface="Times New Roman" panose="02020603050405020304" pitchFamily="18" charset="0"/>
              </a:rPr>
              <a:t>Mowbray C, </a:t>
            </a:r>
            <a:r>
              <a:rPr lang="en-GB" altLang="en-US" sz="2300" dirty="0" err="1">
                <a:latin typeface="+mn-lt"/>
                <a:ea typeface="Times New Roman" panose="02020603050405020304" pitchFamily="18" charset="0"/>
                <a:cs typeface="Times New Roman" panose="02020603050405020304" pitchFamily="18" charset="0"/>
              </a:rPr>
              <a:t>Oyserman</a:t>
            </a:r>
            <a:r>
              <a:rPr lang="en-GB" altLang="en-US" sz="2300" dirty="0">
                <a:latin typeface="+mn-lt"/>
                <a:ea typeface="Times New Roman" panose="02020603050405020304" pitchFamily="18" charset="0"/>
                <a:cs typeface="Times New Roman" panose="02020603050405020304" pitchFamily="18" charset="0"/>
              </a:rPr>
              <a:t> D, </a:t>
            </a:r>
            <a:r>
              <a:rPr lang="en-GB" altLang="en-US" sz="2300" dirty="0" err="1">
                <a:latin typeface="+mn-lt"/>
                <a:ea typeface="Times New Roman" panose="02020603050405020304" pitchFamily="18" charset="0"/>
                <a:cs typeface="Times New Roman" panose="02020603050405020304" pitchFamily="18" charset="0"/>
              </a:rPr>
              <a:t>Bybee</a:t>
            </a:r>
            <a:r>
              <a:rPr lang="en-GB" altLang="en-US" sz="2300" dirty="0">
                <a:latin typeface="+mn-lt"/>
                <a:ea typeface="Times New Roman" panose="02020603050405020304" pitchFamily="18" charset="0"/>
                <a:cs typeface="Times New Roman" panose="02020603050405020304" pitchFamily="18" charset="0"/>
              </a:rPr>
              <a:t> D, MacFarlane P, Parenting of mothers with a serious mental illness: differential effects of diagnosis, clinical history and other mental health variables.  </a:t>
            </a:r>
            <a:r>
              <a:rPr lang="en-GB" altLang="en-US" sz="2300" i="1" dirty="0">
                <a:latin typeface="+mn-lt"/>
                <a:ea typeface="Times New Roman" panose="02020603050405020304" pitchFamily="18" charset="0"/>
                <a:cs typeface="Times New Roman" panose="02020603050405020304" pitchFamily="18" charset="0"/>
              </a:rPr>
              <a:t>Social Work Research</a:t>
            </a:r>
            <a:r>
              <a:rPr lang="en-GB" altLang="en-US" sz="2300" dirty="0">
                <a:latin typeface="+mn-lt"/>
                <a:ea typeface="Times New Roman" panose="02020603050405020304" pitchFamily="18" charset="0"/>
                <a:cs typeface="Times New Roman" panose="02020603050405020304" pitchFamily="18" charset="0"/>
              </a:rPr>
              <a:t> 2002; 26:225 – 240</a:t>
            </a:r>
          </a:p>
          <a:p>
            <a:pPr eaLnBrk="0" fontAlgn="base" hangingPunct="0">
              <a:spcBef>
                <a:spcPct val="0"/>
              </a:spcBef>
              <a:spcAft>
                <a:spcPct val="0"/>
              </a:spcAft>
            </a:pPr>
            <a:r>
              <a:rPr lang="en-GB" altLang="en-US" sz="2300" dirty="0">
                <a:latin typeface="+mn-lt"/>
                <a:ea typeface="Times New Roman" panose="02020603050405020304" pitchFamily="18" charset="0"/>
                <a:cs typeface="Times New Roman" panose="02020603050405020304" pitchFamily="18" charset="0"/>
              </a:rPr>
              <a:t>Nicholson J, Sweeney EM, Geller JL, Focus on Women: Mothers With Mental Illness: I. The Competing Demands of Parenting and Living With Mental Illness </a:t>
            </a:r>
            <a:r>
              <a:rPr lang="en-GB" altLang="en-US" sz="2300" i="1" dirty="0">
                <a:latin typeface="+mn-lt"/>
                <a:ea typeface="Times New Roman" panose="02020603050405020304" pitchFamily="18" charset="0"/>
                <a:cs typeface="Times New Roman" panose="02020603050405020304" pitchFamily="18" charset="0"/>
              </a:rPr>
              <a:t>Psychiatric </a:t>
            </a:r>
            <a:r>
              <a:rPr lang="en-GB" altLang="en-US" sz="2300" i="1" dirty="0">
                <a:latin typeface="+mn-lt"/>
                <a:ea typeface="Times New Roman" panose="02020603050405020304" pitchFamily="18" charset="0"/>
                <a:cs typeface="Times New Roman" panose="02020603050405020304" pitchFamily="18" charset="0"/>
              </a:rPr>
              <a:t>Services</a:t>
            </a:r>
            <a:r>
              <a:rPr lang="en-GB" altLang="en-US" sz="2300" dirty="0">
                <a:latin typeface="+mn-lt"/>
                <a:ea typeface="Times New Roman" panose="02020603050405020304" pitchFamily="18" charset="0"/>
                <a:cs typeface="Times New Roman" panose="02020603050405020304" pitchFamily="18" charset="0"/>
              </a:rPr>
              <a:t> 1998; 49:635-642 </a:t>
            </a:r>
            <a:endParaRPr lang="en-GB" altLang="en-US" sz="2300" dirty="0">
              <a:latin typeface="+mn-lt"/>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GB" altLang="en-US" sz="2400" dirty="0">
                <a:latin typeface="+mn-lt"/>
                <a:ea typeface="Times New Roman" panose="02020603050405020304" pitchFamily="18" charset="0"/>
                <a:cs typeface="Times New Roman" panose="02020603050405020304" pitchFamily="18" charset="0"/>
              </a:rPr>
              <a:t>Parrott L, Jacobs G, and Roberts D, </a:t>
            </a:r>
            <a:r>
              <a:rPr lang="en-GB" altLang="en-US" sz="2400" i="1" dirty="0">
                <a:latin typeface="+mn-lt"/>
                <a:ea typeface="Times New Roman" panose="02020603050405020304" pitchFamily="18" charset="0"/>
                <a:cs typeface="Times New Roman" panose="02020603050405020304" pitchFamily="18" charset="0"/>
              </a:rPr>
              <a:t>Stress and resilience factors in parents with mental health problems and their children</a:t>
            </a:r>
            <a:r>
              <a:rPr lang="en-GB" altLang="en-US" sz="2400" dirty="0">
                <a:latin typeface="+mn-lt"/>
                <a:ea typeface="Times New Roman" panose="02020603050405020304" pitchFamily="18" charset="0"/>
                <a:cs typeface="Times New Roman" panose="02020603050405020304" pitchFamily="18" charset="0"/>
              </a:rPr>
              <a:t>.  Research briefing.  London: Social Care Institute for Excellence (SCIE); 2008</a:t>
            </a:r>
          </a:p>
          <a:p>
            <a:pPr eaLnBrk="0" fontAlgn="base" hangingPunct="0">
              <a:spcBef>
                <a:spcPct val="0"/>
              </a:spcBef>
              <a:spcAft>
                <a:spcPct val="0"/>
              </a:spcAft>
            </a:pPr>
            <a:r>
              <a:rPr lang="en-GB" sz="2300" dirty="0">
                <a:latin typeface="+mn-lt"/>
                <a:cs typeface="Times New Roman" panose="02020603050405020304" pitchFamily="18" charset="0"/>
              </a:rPr>
              <a:t>Somers </a:t>
            </a:r>
            <a:r>
              <a:rPr lang="en-GB" sz="2300" dirty="0">
                <a:latin typeface="+mn-lt"/>
                <a:cs typeface="Times New Roman" panose="02020603050405020304" pitchFamily="18" charset="0"/>
              </a:rPr>
              <a:t>V, Schizophrenia: the impact of parental illness on children. </a:t>
            </a:r>
            <a:r>
              <a:rPr lang="en-GB" sz="2300" i="1" dirty="0">
                <a:latin typeface="+mn-lt"/>
                <a:cs typeface="Times New Roman" panose="02020603050405020304" pitchFamily="18" charset="0"/>
              </a:rPr>
              <a:t>British Journal of Social Work 2007</a:t>
            </a:r>
            <a:r>
              <a:rPr lang="en-GB" sz="2300" dirty="0">
                <a:latin typeface="+mn-lt"/>
                <a:cs typeface="Times New Roman" panose="02020603050405020304" pitchFamily="18" charset="0"/>
              </a:rPr>
              <a:t>;  37:1319-1334 </a:t>
            </a:r>
          </a:p>
          <a:p>
            <a:pPr eaLnBrk="0" fontAlgn="base" hangingPunct="0">
              <a:spcBef>
                <a:spcPct val="0"/>
              </a:spcBef>
              <a:spcAft>
                <a:spcPct val="0"/>
              </a:spcAft>
            </a:pPr>
            <a:r>
              <a:rPr lang="en-GB" sz="2300" dirty="0" err="1">
                <a:latin typeface="+mn-lt"/>
              </a:rPr>
              <a:t>Stallard</a:t>
            </a:r>
            <a:r>
              <a:rPr lang="en-GB" sz="2300" dirty="0">
                <a:latin typeface="+mn-lt"/>
              </a:rPr>
              <a:t> P, Norman P, </a:t>
            </a:r>
            <a:r>
              <a:rPr lang="en-GB" sz="2300" dirty="0" err="1">
                <a:latin typeface="+mn-lt"/>
              </a:rPr>
              <a:t>Huline</a:t>
            </a:r>
            <a:r>
              <a:rPr lang="en-GB" sz="2300" dirty="0">
                <a:latin typeface="+mn-lt"/>
              </a:rPr>
              <a:t>-Dickens S, Salter E,  Cribb J, The effects of parental mental illness upon children: A descriptive study of the views of parents and children. </a:t>
            </a:r>
            <a:r>
              <a:rPr lang="en-GB" sz="2300" i="1" dirty="0">
                <a:latin typeface="+mn-lt"/>
              </a:rPr>
              <a:t>Clinical Child Psychology and Psychiatry </a:t>
            </a:r>
            <a:r>
              <a:rPr lang="en-GB" sz="2300" dirty="0">
                <a:latin typeface="+mn-lt"/>
              </a:rPr>
              <a:t>2004; 9:39–52.</a:t>
            </a:r>
          </a:p>
          <a:p>
            <a:endParaRPr lang="en-GB" dirty="0"/>
          </a:p>
        </p:txBody>
      </p:sp>
    </p:spTree>
    <p:extLst>
      <p:ext uri="{BB962C8B-B14F-4D97-AF65-F5344CB8AC3E}">
        <p14:creationId xmlns:p14="http://schemas.microsoft.com/office/powerpoint/2010/main" val="48764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as parents</a:t>
            </a:r>
            <a:endParaRPr lang="en-US" dirty="0"/>
          </a:p>
        </p:txBody>
      </p:sp>
      <p:sp>
        <p:nvSpPr>
          <p:cNvPr id="3" name="Content Placeholder 2"/>
          <p:cNvSpPr>
            <a:spLocks noGrp="1"/>
          </p:cNvSpPr>
          <p:nvPr>
            <p:ph idx="1"/>
          </p:nvPr>
        </p:nvSpPr>
        <p:spPr>
          <a:xfrm>
            <a:off x="1568063" y="2204309"/>
            <a:ext cx="8228671" cy="4475071"/>
          </a:xfrm>
        </p:spPr>
        <p:txBody>
          <a:bodyPr>
            <a:normAutofit fontScale="92500"/>
          </a:bodyPr>
          <a:lstStyle/>
          <a:p>
            <a:pPr eaLnBrk="0" fontAlgn="base" hangingPunct="0">
              <a:spcBef>
                <a:spcPct val="0"/>
              </a:spcBef>
              <a:spcAft>
                <a:spcPct val="0"/>
              </a:spcAft>
            </a:pPr>
            <a:r>
              <a:rPr lang="en-GB" dirty="0"/>
              <a:t>Women with mental health needs have been characterised as poor </a:t>
            </a:r>
            <a:r>
              <a:rPr lang="en-GB" dirty="0" smtClean="0"/>
              <a:t>parents who </a:t>
            </a:r>
            <a:r>
              <a:rPr lang="en-GB" dirty="0"/>
              <a:t>interact ineffectively with their children </a:t>
            </a:r>
            <a:r>
              <a:rPr lang="en-GB" dirty="0" smtClean="0"/>
              <a:t>(Somers, 2007; Downey &amp; Coyne 1990). </a:t>
            </a:r>
            <a:endParaRPr lang="en-GB" altLang="en-US" dirty="0">
              <a:latin typeface="Arial" panose="020B0604020202020204" pitchFamily="34" charset="0"/>
            </a:endParaRPr>
          </a:p>
          <a:p>
            <a:r>
              <a:rPr dirty="0" smtClean="0"/>
              <a:t>Higher </a:t>
            </a:r>
            <a:r>
              <a:rPr dirty="0"/>
              <a:t>incidence of child abuse in parents with mental ill-health </a:t>
            </a:r>
            <a:r>
              <a:rPr lang="en-GB" dirty="0" smtClean="0"/>
              <a:t>(</a:t>
            </a:r>
            <a:r>
              <a:rPr lang="en-GB" dirty="0" err="1" smtClean="0"/>
              <a:t>Falcov</a:t>
            </a:r>
            <a:r>
              <a:rPr lang="en-GB" dirty="0" smtClean="0"/>
              <a:t>, 1996)</a:t>
            </a:r>
            <a:endParaRPr dirty="0"/>
          </a:p>
          <a:p>
            <a:r>
              <a:rPr dirty="0"/>
              <a:t>Mental health </a:t>
            </a:r>
            <a:r>
              <a:rPr lang="en-GB" dirty="0" smtClean="0"/>
              <a:t>can </a:t>
            </a:r>
            <a:r>
              <a:rPr dirty="0" smtClean="0"/>
              <a:t>break </a:t>
            </a:r>
            <a:r>
              <a:rPr dirty="0"/>
              <a:t>down after child birth</a:t>
            </a:r>
          </a:p>
        </p:txBody>
      </p:sp>
    </p:spTree>
    <p:extLst>
      <p:ext uri="{BB962C8B-B14F-4D97-AF65-F5344CB8AC3E}">
        <p14:creationId xmlns:p14="http://schemas.microsoft.com/office/powerpoint/2010/main" val="80412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839787"/>
          </a:xfrm>
        </p:spPr>
        <p:txBody>
          <a:bodyPr>
            <a:normAutofit fontScale="90000"/>
          </a:bodyPr>
          <a:lstStyle/>
          <a:p>
            <a:r>
              <a:rPr lang="en-GB" dirty="0" smtClean="0"/>
              <a:t>Women with a schizophrenia diagnosis</a:t>
            </a:r>
            <a:endParaRPr lang="en-GB" dirty="0"/>
          </a:p>
        </p:txBody>
      </p:sp>
      <p:sp>
        <p:nvSpPr>
          <p:cNvPr id="3" name="Content Placeholder 2"/>
          <p:cNvSpPr>
            <a:spLocks noGrp="1"/>
          </p:cNvSpPr>
          <p:nvPr>
            <p:ph idx="1"/>
          </p:nvPr>
        </p:nvSpPr>
        <p:spPr>
          <a:xfrm>
            <a:off x="448574" y="1716118"/>
            <a:ext cx="11369615" cy="4943473"/>
          </a:xfrm>
        </p:spPr>
        <p:txBody>
          <a:bodyPr>
            <a:normAutofit fontScale="40000" lnSpcReduction="20000"/>
          </a:bodyPr>
          <a:lstStyle/>
          <a:p>
            <a:r>
              <a:rPr lang="en-GB" sz="7000" dirty="0" smtClean="0"/>
              <a:t>Women </a:t>
            </a:r>
            <a:r>
              <a:rPr lang="en-GB" sz="7000" dirty="0"/>
              <a:t>with a diagnosis of schizophrenia </a:t>
            </a:r>
            <a:r>
              <a:rPr lang="en-GB" sz="7000" dirty="0" smtClean="0"/>
              <a:t>were reported as </a:t>
            </a:r>
            <a:r>
              <a:rPr lang="en-GB" sz="7000" dirty="0"/>
              <a:t>having the lowest quality of parenting, when compared to women with depression and affective disorders. </a:t>
            </a:r>
            <a:r>
              <a:rPr lang="en-GB" sz="7000" dirty="0"/>
              <a:t>They believed women </a:t>
            </a:r>
            <a:r>
              <a:rPr lang="en-GB" sz="7000" dirty="0"/>
              <a:t>diagnosed with schizophrenia were withdrawn and emotionally uninvolved with their children. </a:t>
            </a:r>
            <a:r>
              <a:rPr lang="en-GB" sz="7000" dirty="0" smtClean="0"/>
              <a:t>(Goodman </a:t>
            </a:r>
            <a:r>
              <a:rPr lang="en-GB" sz="7000" dirty="0"/>
              <a:t>&amp; </a:t>
            </a:r>
            <a:r>
              <a:rPr lang="en-GB" sz="7000" dirty="0" err="1" smtClean="0"/>
              <a:t>Brumley</a:t>
            </a:r>
            <a:r>
              <a:rPr lang="en-GB" sz="7000" dirty="0" smtClean="0"/>
              <a:t>, 1990</a:t>
            </a:r>
            <a:r>
              <a:rPr lang="en-GB" sz="7000" dirty="0"/>
              <a:t>) </a:t>
            </a:r>
          </a:p>
          <a:p>
            <a:pPr lvl="0"/>
            <a:r>
              <a:rPr lang="en-GB" altLang="en-US" sz="7000" dirty="0">
                <a:ea typeface="Times New Roman" panose="02020603050405020304" pitchFamily="18" charset="0"/>
              </a:rPr>
              <a:t>C</a:t>
            </a:r>
            <a:r>
              <a:rPr lang="en-GB" altLang="en-US" sz="7000" dirty="0" smtClean="0">
                <a:ea typeface="Times New Roman" panose="02020603050405020304" pitchFamily="18" charset="0"/>
              </a:rPr>
              <a:t>hildren </a:t>
            </a:r>
            <a:r>
              <a:rPr lang="en-GB" altLang="en-US" sz="7000" dirty="0">
                <a:ea typeface="Times New Roman" panose="02020603050405020304" pitchFamily="18" charset="0"/>
              </a:rPr>
              <a:t>of a parent with schizophrenia </a:t>
            </a:r>
            <a:r>
              <a:rPr lang="en-GB" altLang="en-US" sz="7000" dirty="0" smtClean="0">
                <a:ea typeface="Times New Roman" panose="02020603050405020304" pitchFamily="18" charset="0"/>
              </a:rPr>
              <a:t>were reported as experiencing </a:t>
            </a:r>
            <a:r>
              <a:rPr lang="en-GB" altLang="en-US" sz="7000" dirty="0">
                <a:ea typeface="Times New Roman" panose="02020603050405020304" pitchFamily="18" charset="0"/>
              </a:rPr>
              <a:t>more psychiatric disturbance and more problems at school, spending more time at home and becoming socially </a:t>
            </a:r>
            <a:r>
              <a:rPr lang="en-GB" altLang="en-US" sz="7000" dirty="0" smtClean="0">
                <a:ea typeface="Times New Roman" panose="02020603050405020304" pitchFamily="18" charset="0"/>
              </a:rPr>
              <a:t>isolated when compared with children with a parent with no mental ill-health (Somers, 2007</a:t>
            </a:r>
            <a:r>
              <a:rPr lang="en-GB" altLang="en-US" sz="7000" dirty="0">
                <a:ea typeface="Times New Roman" panose="02020603050405020304" pitchFamily="18" charset="0"/>
              </a:rPr>
              <a:t>) </a:t>
            </a:r>
            <a:r>
              <a:rPr lang="en-GB" altLang="en-US" sz="7000" dirty="0" smtClean="0">
                <a:ea typeface="Times New Roman" panose="02020603050405020304" pitchFamily="18" charset="0"/>
              </a:rPr>
              <a:t>. </a:t>
            </a:r>
            <a:endParaRPr lang="en-GB" altLang="en-US" sz="7000" dirty="0">
              <a:ea typeface="Times New Roman" panose="02020603050405020304" pitchFamily="18" charset="0"/>
            </a:endParaRPr>
          </a:p>
          <a:p>
            <a:pPr lvl="0"/>
            <a:r>
              <a:rPr lang="en-GB" altLang="en-US" sz="7000" dirty="0">
                <a:ea typeface="Times New Roman" panose="02020603050405020304" pitchFamily="18" charset="0"/>
              </a:rPr>
              <a:t>Mowbray </a:t>
            </a:r>
            <a:r>
              <a:rPr lang="en-GB" altLang="en-US" sz="7000" dirty="0">
                <a:ea typeface="Times New Roman" panose="02020603050405020304" pitchFamily="18" charset="0"/>
              </a:rPr>
              <a:t>et al </a:t>
            </a:r>
            <a:r>
              <a:rPr lang="en-GB" altLang="en-US" sz="7000" dirty="0">
                <a:ea typeface="Times New Roman" panose="02020603050405020304" pitchFamily="18" charset="0"/>
              </a:rPr>
              <a:t>(2002) </a:t>
            </a:r>
            <a:r>
              <a:rPr lang="en-GB" altLang="en-US" sz="7000" dirty="0">
                <a:ea typeface="Times New Roman" panose="02020603050405020304" pitchFamily="18" charset="0"/>
              </a:rPr>
              <a:t>contradicted the correlation between diagnosis and poor parenting, concluding that the mother’s current symptomology and community functioning were much greater indicators of her ability to care for her child than the </a:t>
            </a:r>
            <a:r>
              <a:rPr lang="en-GB" altLang="en-US" sz="7000" dirty="0" smtClean="0">
                <a:ea typeface="Times New Roman" panose="02020603050405020304" pitchFamily="18" charset="0"/>
              </a:rPr>
              <a:t>diagnosis.</a:t>
            </a:r>
            <a:endParaRPr lang="en-GB" sz="7000" dirty="0" smtClean="0"/>
          </a:p>
          <a:p>
            <a:endParaRPr lang="en-GB" dirty="0"/>
          </a:p>
        </p:txBody>
      </p:sp>
    </p:spTree>
    <p:extLst>
      <p:ext uri="{BB962C8B-B14F-4D97-AF65-F5344CB8AC3E}">
        <p14:creationId xmlns:p14="http://schemas.microsoft.com/office/powerpoint/2010/main" val="4117577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women themselves say?</a:t>
            </a:r>
            <a:endParaRPr lang="en-GB" dirty="0"/>
          </a:p>
        </p:txBody>
      </p:sp>
      <p:sp>
        <p:nvSpPr>
          <p:cNvPr id="3" name="Content Placeholder 2"/>
          <p:cNvSpPr>
            <a:spLocks noGrp="1"/>
          </p:cNvSpPr>
          <p:nvPr>
            <p:ph idx="1"/>
          </p:nvPr>
        </p:nvSpPr>
        <p:spPr/>
        <p:txBody>
          <a:bodyPr>
            <a:normAutofit lnSpcReduction="10000"/>
          </a:bodyPr>
          <a:lstStyle/>
          <a:p>
            <a:r>
              <a:rPr lang="en-GB" dirty="0" smtClean="0"/>
              <a:t>Nicholson </a:t>
            </a:r>
            <a:r>
              <a:rPr lang="en-GB" dirty="0"/>
              <a:t>et al </a:t>
            </a:r>
            <a:r>
              <a:rPr lang="en-GB" dirty="0" smtClean="0"/>
              <a:t>(1998) undertook six </a:t>
            </a:r>
            <a:r>
              <a:rPr lang="en-GB" dirty="0"/>
              <a:t>focus groups </a:t>
            </a:r>
            <a:r>
              <a:rPr lang="en-GB" dirty="0" smtClean="0"/>
              <a:t>with </a:t>
            </a:r>
            <a:r>
              <a:rPr lang="en-GB" dirty="0"/>
              <a:t>mothers with a diagnosis of mental ill </a:t>
            </a:r>
            <a:r>
              <a:rPr lang="en-GB" dirty="0" smtClean="0"/>
              <a:t>health identifying key difficulties:  </a:t>
            </a:r>
          </a:p>
          <a:p>
            <a:pPr lvl="1"/>
            <a:r>
              <a:rPr lang="en-GB" dirty="0" smtClean="0"/>
              <a:t>the </a:t>
            </a:r>
            <a:r>
              <a:rPr lang="en-GB" dirty="0"/>
              <a:t>stigma of mental </a:t>
            </a:r>
            <a:r>
              <a:rPr lang="en-GB" dirty="0" smtClean="0"/>
              <a:t>illness</a:t>
            </a:r>
          </a:p>
          <a:p>
            <a:pPr lvl="1"/>
            <a:r>
              <a:rPr lang="en-GB" dirty="0" smtClean="0"/>
              <a:t>the </a:t>
            </a:r>
            <a:r>
              <a:rPr lang="en-GB" dirty="0"/>
              <a:t>difficulties associated with day-to-day </a:t>
            </a:r>
            <a:r>
              <a:rPr lang="en-GB" dirty="0" smtClean="0"/>
              <a:t>parenting</a:t>
            </a:r>
          </a:p>
          <a:p>
            <a:pPr lvl="1"/>
            <a:r>
              <a:rPr lang="en-GB" dirty="0" smtClean="0"/>
              <a:t>managing</a:t>
            </a:r>
            <a:r>
              <a:rPr lang="en-GB" baseline="30000" dirty="0" smtClean="0"/>
              <a:t> </a:t>
            </a:r>
            <a:r>
              <a:rPr lang="en-GB" dirty="0"/>
              <a:t>mental illness whilst looking after children, and </a:t>
            </a:r>
            <a:endParaRPr lang="en-GB" dirty="0" smtClean="0"/>
          </a:p>
          <a:p>
            <a:pPr lvl="1"/>
            <a:r>
              <a:rPr lang="en-GB" dirty="0" smtClean="0"/>
              <a:t>fear </a:t>
            </a:r>
            <a:r>
              <a:rPr lang="en-GB" dirty="0"/>
              <a:t>of loss of custody of and contact with children. </a:t>
            </a:r>
          </a:p>
        </p:txBody>
      </p:sp>
    </p:spTree>
    <p:extLst>
      <p:ext uri="{BB962C8B-B14F-4D97-AF65-F5344CB8AC3E}">
        <p14:creationId xmlns:p14="http://schemas.microsoft.com/office/powerpoint/2010/main" val="18529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Differences in approaches</a:t>
            </a:r>
            <a:endParaRPr lang="en-GB" dirty="0"/>
          </a:p>
        </p:txBody>
      </p:sp>
      <p:sp>
        <p:nvSpPr>
          <p:cNvPr id="3" name="Content Placeholder 2"/>
          <p:cNvSpPr>
            <a:spLocks noGrp="1"/>
          </p:cNvSpPr>
          <p:nvPr>
            <p:ph idx="1"/>
          </p:nvPr>
        </p:nvSpPr>
        <p:spPr>
          <a:xfrm>
            <a:off x="1139242" y="2204309"/>
            <a:ext cx="10214557" cy="3791043"/>
          </a:xfrm>
        </p:spPr>
        <p:txBody>
          <a:bodyPr>
            <a:normAutofit fontScale="85000" lnSpcReduction="10000"/>
          </a:bodyPr>
          <a:lstStyle/>
          <a:p>
            <a:r>
              <a:rPr lang="en-GB" dirty="0"/>
              <a:t>R</a:t>
            </a:r>
            <a:r>
              <a:rPr lang="en-GB" dirty="0" smtClean="0"/>
              <a:t>esearch suggests </a:t>
            </a:r>
            <a:r>
              <a:rPr lang="en-GB" dirty="0"/>
              <a:t>that mental health and child protection services often work in opposing rather than complementary ways </a:t>
            </a:r>
            <a:r>
              <a:rPr lang="en-GB" dirty="0" smtClean="0"/>
              <a:t>(Darlington et al,2005; </a:t>
            </a:r>
            <a:r>
              <a:rPr lang="en-GB" dirty="0" err="1" smtClean="0"/>
              <a:t>Stallard</a:t>
            </a:r>
            <a:r>
              <a:rPr lang="en-GB" dirty="0" smtClean="0"/>
              <a:t> et al, 2004): </a:t>
            </a:r>
            <a:endParaRPr lang="en-GB" dirty="0" smtClean="0"/>
          </a:p>
          <a:p>
            <a:pPr lvl="1"/>
            <a:r>
              <a:rPr lang="en-GB" dirty="0" smtClean="0"/>
              <a:t>Mental health professionals focus </a:t>
            </a:r>
            <a:r>
              <a:rPr lang="en-GB" dirty="0"/>
              <a:t>on the needs of the parents and how removing residency might affect the parent; </a:t>
            </a:r>
            <a:endParaRPr lang="en-GB" dirty="0" smtClean="0"/>
          </a:p>
          <a:p>
            <a:pPr lvl="1"/>
            <a:r>
              <a:rPr lang="en-GB" dirty="0" smtClean="0"/>
              <a:t>Child protection services </a:t>
            </a:r>
            <a:r>
              <a:rPr lang="en-GB" dirty="0" smtClean="0"/>
              <a:t>focus on </a:t>
            </a:r>
            <a:r>
              <a:rPr lang="en-GB" dirty="0"/>
              <a:t>the needs of the children but often unsure of the fluctuating and episodic nature of mental health and the need for rapid responses to changing situations. </a:t>
            </a:r>
          </a:p>
        </p:txBody>
      </p:sp>
    </p:spTree>
    <p:extLst>
      <p:ext uri="{BB962C8B-B14F-4D97-AF65-F5344CB8AC3E}">
        <p14:creationId xmlns:p14="http://schemas.microsoft.com/office/powerpoint/2010/main" val="1485076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a:t>
            </a:r>
            <a:r>
              <a:rPr dirty="0" err="1" smtClean="0"/>
              <a:t>ocial</a:t>
            </a:r>
            <a:r>
              <a:rPr dirty="0" smtClean="0"/>
              <a:t> </a:t>
            </a:r>
            <a:r>
              <a:rPr dirty="0"/>
              <a:t>workers and child care professionals</a:t>
            </a:r>
            <a:endParaRPr lang="en-US" dirty="0"/>
          </a:p>
        </p:txBody>
      </p:sp>
      <p:sp>
        <p:nvSpPr>
          <p:cNvPr id="3" name="Content Placeholder 2"/>
          <p:cNvSpPr>
            <a:spLocks noGrp="1"/>
          </p:cNvSpPr>
          <p:nvPr>
            <p:ph idx="1"/>
          </p:nvPr>
        </p:nvSpPr>
        <p:spPr/>
        <p:txBody>
          <a:bodyPr>
            <a:normAutofit lnSpcReduction="10000"/>
          </a:bodyPr>
          <a:lstStyle/>
          <a:p>
            <a:pPr lvl="0"/>
            <a:r>
              <a:rPr lang="en-GB" dirty="0"/>
              <a:t>H</a:t>
            </a:r>
            <a:r>
              <a:rPr dirty="0" err="1" smtClean="0"/>
              <a:t>eld</a:t>
            </a:r>
            <a:r>
              <a:rPr dirty="0" smtClean="0"/>
              <a:t> </a:t>
            </a:r>
            <a:r>
              <a:rPr dirty="0"/>
              <a:t>to be accountable if child is abused or impacted at birth</a:t>
            </a:r>
          </a:p>
          <a:p>
            <a:pPr lvl="0"/>
            <a:r>
              <a:rPr lang="en-GB" dirty="0" smtClean="0"/>
              <a:t>C</a:t>
            </a:r>
            <a:r>
              <a:rPr dirty="0" err="1" smtClean="0"/>
              <a:t>hildren</a:t>
            </a:r>
            <a:r>
              <a:rPr dirty="0" smtClean="0"/>
              <a:t> </a:t>
            </a:r>
            <a:r>
              <a:rPr lang="en-GB" dirty="0"/>
              <a:t>A</a:t>
            </a:r>
            <a:r>
              <a:rPr dirty="0" err="1" smtClean="0"/>
              <a:t>ct</a:t>
            </a:r>
            <a:r>
              <a:rPr dirty="0" smtClean="0"/>
              <a:t> </a:t>
            </a:r>
            <a:r>
              <a:rPr dirty="0"/>
              <a:t>(1989) </a:t>
            </a:r>
            <a:r>
              <a:rPr lang="en-GB" dirty="0" smtClean="0"/>
              <a:t>identifying the </a:t>
            </a:r>
            <a:r>
              <a:rPr dirty="0" smtClean="0"/>
              <a:t>paramountcy </a:t>
            </a:r>
            <a:r>
              <a:rPr dirty="0"/>
              <a:t>of child </a:t>
            </a:r>
            <a:r>
              <a:rPr dirty="0" smtClean="0"/>
              <a:t>welfare</a:t>
            </a:r>
            <a:r>
              <a:rPr lang="en-GB" dirty="0" smtClean="0"/>
              <a:t>, but emphasising the need to work in partnership with parents</a:t>
            </a:r>
            <a:endParaRPr dirty="0"/>
          </a:p>
          <a:p>
            <a:pPr lvl="0"/>
            <a:r>
              <a:rPr lang="en-GB" dirty="0"/>
              <a:t>E</a:t>
            </a:r>
            <a:r>
              <a:rPr dirty="0" err="1" smtClean="0"/>
              <a:t>xamples</a:t>
            </a:r>
            <a:r>
              <a:rPr dirty="0" smtClean="0"/>
              <a:t> </a:t>
            </a:r>
            <a:r>
              <a:rPr dirty="0"/>
              <a:t>of </a:t>
            </a:r>
            <a:r>
              <a:rPr dirty="0" smtClean="0"/>
              <a:t>S</a:t>
            </a:r>
            <a:r>
              <a:rPr lang="en-GB" dirty="0" err="1" smtClean="0"/>
              <a:t>erious</a:t>
            </a:r>
            <a:r>
              <a:rPr lang="en-GB" dirty="0" smtClean="0"/>
              <a:t> </a:t>
            </a:r>
            <a:r>
              <a:rPr dirty="0" smtClean="0"/>
              <a:t>C</a:t>
            </a:r>
            <a:r>
              <a:rPr lang="en-GB" dirty="0" err="1" smtClean="0"/>
              <a:t>ase</a:t>
            </a:r>
            <a:r>
              <a:rPr lang="en-GB" dirty="0" smtClean="0"/>
              <a:t> </a:t>
            </a:r>
            <a:r>
              <a:rPr dirty="0" smtClean="0"/>
              <a:t>R</a:t>
            </a:r>
            <a:r>
              <a:rPr lang="en-GB" dirty="0" err="1" smtClean="0"/>
              <a:t>eview</a:t>
            </a:r>
            <a:r>
              <a:rPr dirty="0" smtClean="0"/>
              <a:t>s </a:t>
            </a:r>
            <a:r>
              <a:rPr dirty="0"/>
              <a:t>identifying poor communication between professionals</a:t>
            </a:r>
          </a:p>
        </p:txBody>
      </p:sp>
    </p:spTree>
    <p:extLst>
      <p:ext uri="{BB962C8B-B14F-4D97-AF65-F5344CB8AC3E}">
        <p14:creationId xmlns:p14="http://schemas.microsoft.com/office/powerpoint/2010/main" val="322599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
            </a:r>
            <a:r>
              <a:rPr dirty="0" smtClean="0"/>
              <a:t>y </a:t>
            </a:r>
            <a:r>
              <a:rPr dirty="0"/>
              <a:t>experiences</a:t>
            </a:r>
            <a:endParaRPr lang="en-US" dirty="0"/>
          </a:p>
        </p:txBody>
      </p:sp>
      <p:sp>
        <p:nvSpPr>
          <p:cNvPr id="3" name="Content Placeholder 2"/>
          <p:cNvSpPr>
            <a:spLocks noGrp="1"/>
          </p:cNvSpPr>
          <p:nvPr>
            <p:ph idx="1"/>
          </p:nvPr>
        </p:nvSpPr>
        <p:spPr/>
        <p:txBody>
          <a:bodyPr/>
          <a:lstStyle/>
          <a:p>
            <a:pPr lvl="0"/>
            <a:r>
              <a:rPr lang="en-GB" dirty="0" smtClean="0"/>
              <a:t>An </a:t>
            </a:r>
            <a:r>
              <a:rPr lang="en-GB" dirty="0" smtClean="0"/>
              <a:t>‘e</a:t>
            </a:r>
            <a:r>
              <a:rPr dirty="0" err="1" smtClean="0"/>
              <a:t>xpert</a:t>
            </a:r>
            <a:r>
              <a:rPr lang="en-GB" dirty="0" smtClean="0"/>
              <a:t>'</a:t>
            </a:r>
            <a:r>
              <a:rPr dirty="0" smtClean="0"/>
              <a:t> </a:t>
            </a:r>
            <a:r>
              <a:rPr dirty="0"/>
              <a:t>in my own mental </a:t>
            </a:r>
            <a:r>
              <a:rPr dirty="0" smtClean="0"/>
              <a:t>health</a:t>
            </a:r>
            <a:endParaRPr lang="en-GB" dirty="0" smtClean="0"/>
          </a:p>
          <a:p>
            <a:pPr lvl="1"/>
            <a:r>
              <a:rPr lang="en-GB" dirty="0"/>
              <a:t>Unaccustomed to questions and doubts about my </a:t>
            </a:r>
            <a:r>
              <a:rPr lang="en-GB" dirty="0" smtClean="0"/>
              <a:t>competency</a:t>
            </a:r>
            <a:endParaRPr dirty="0"/>
          </a:p>
          <a:p>
            <a:pPr lvl="0"/>
            <a:r>
              <a:rPr lang="en-GB" dirty="0"/>
              <a:t>A</a:t>
            </a:r>
            <a:r>
              <a:rPr dirty="0" smtClean="0"/>
              <a:t> </a:t>
            </a:r>
            <a:r>
              <a:rPr dirty="0"/>
              <a:t>professional and registered social worker</a:t>
            </a:r>
          </a:p>
          <a:p>
            <a:pPr lvl="0"/>
            <a:r>
              <a:rPr lang="en-GB" dirty="0" smtClean="0"/>
              <a:t>An a</a:t>
            </a:r>
            <a:r>
              <a:rPr dirty="0" err="1" smtClean="0"/>
              <a:t>cademic</a:t>
            </a:r>
            <a:endParaRPr dirty="0"/>
          </a:p>
        </p:txBody>
      </p:sp>
    </p:spTree>
    <p:extLst>
      <p:ext uri="{BB962C8B-B14F-4D97-AF65-F5344CB8AC3E}">
        <p14:creationId xmlns:p14="http://schemas.microsoft.com/office/powerpoint/2010/main" val="3367179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
            </a:r>
            <a:r>
              <a:rPr dirty="0" err="1" smtClean="0"/>
              <a:t>aternity</a:t>
            </a:r>
            <a:r>
              <a:rPr dirty="0" smtClean="0"/>
              <a:t> </a:t>
            </a:r>
            <a:r>
              <a:rPr dirty="0"/>
              <a:t>and </a:t>
            </a:r>
            <a:r>
              <a:rPr dirty="0" smtClean="0"/>
              <a:t>pre</a:t>
            </a:r>
            <a:r>
              <a:rPr lang="en-GB" dirty="0" smtClean="0"/>
              <a:t>-</a:t>
            </a:r>
            <a:r>
              <a:rPr dirty="0" smtClean="0"/>
              <a:t>birth </a:t>
            </a:r>
            <a:r>
              <a:rPr dirty="0"/>
              <a:t>planning</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O</a:t>
            </a:r>
            <a:r>
              <a:rPr dirty="0" err="1" smtClean="0"/>
              <a:t>bstetrician</a:t>
            </a:r>
            <a:r>
              <a:rPr lang="en-GB" dirty="0" smtClean="0"/>
              <a:t>-led</a:t>
            </a:r>
            <a:r>
              <a:rPr dirty="0" smtClean="0"/>
              <a:t> </a:t>
            </a:r>
            <a:r>
              <a:rPr dirty="0"/>
              <a:t>care</a:t>
            </a:r>
          </a:p>
          <a:p>
            <a:pPr lvl="0"/>
            <a:r>
              <a:rPr lang="en-GB" dirty="0"/>
              <a:t>R</a:t>
            </a:r>
            <a:r>
              <a:rPr dirty="0" err="1" smtClean="0"/>
              <a:t>egular</a:t>
            </a:r>
            <a:r>
              <a:rPr dirty="0" smtClean="0"/>
              <a:t> </a:t>
            </a:r>
            <a:r>
              <a:rPr dirty="0"/>
              <a:t>mid wife </a:t>
            </a:r>
            <a:r>
              <a:rPr dirty="0" smtClean="0"/>
              <a:t>care</a:t>
            </a:r>
            <a:endParaRPr lang="en-GB" dirty="0" smtClean="0"/>
          </a:p>
          <a:p>
            <a:pPr lvl="0"/>
            <a:r>
              <a:rPr lang="en-GB" dirty="0" smtClean="0"/>
              <a:t>CPN visit from 6 months of pregnancy</a:t>
            </a:r>
            <a:endParaRPr dirty="0"/>
          </a:p>
          <a:p>
            <a:pPr lvl="0"/>
            <a:r>
              <a:rPr b="1" dirty="0"/>
              <a:t>36 weeks </a:t>
            </a:r>
            <a:r>
              <a:rPr b="1" dirty="0" smtClean="0"/>
              <a:t>letter</a:t>
            </a:r>
            <a:endParaRPr lang="en-GB" b="1" dirty="0" smtClean="0"/>
          </a:p>
          <a:p>
            <a:pPr lvl="1"/>
            <a:r>
              <a:rPr lang="en-GB" dirty="0" smtClean="0"/>
              <a:t>From safe </a:t>
            </a:r>
            <a:r>
              <a:rPr lang="en-GB" dirty="0"/>
              <a:t>guarding midwife for vulnerable adults and </a:t>
            </a:r>
            <a:r>
              <a:rPr lang="en-GB" dirty="0" smtClean="0"/>
              <a:t>children</a:t>
            </a:r>
          </a:p>
          <a:p>
            <a:pPr lvl="2"/>
            <a:r>
              <a:rPr lang="en-GB" dirty="0"/>
              <a:t>N</a:t>
            </a:r>
            <a:r>
              <a:rPr dirty="0" smtClean="0"/>
              <a:t>o warning</a:t>
            </a:r>
            <a:endParaRPr lang="en-GB" dirty="0"/>
          </a:p>
          <a:p>
            <a:pPr lvl="2"/>
            <a:r>
              <a:rPr lang="en-GB" dirty="0" smtClean="0"/>
              <a:t>N</a:t>
            </a:r>
            <a:r>
              <a:rPr dirty="0" smtClean="0"/>
              <a:t>o explanation</a:t>
            </a:r>
            <a:endParaRPr lang="en-GB" dirty="0" smtClean="0"/>
          </a:p>
          <a:p>
            <a:pPr lvl="2"/>
            <a:r>
              <a:rPr lang="en-GB" dirty="0" smtClean="0"/>
              <a:t>No transparency</a:t>
            </a:r>
            <a:endParaRPr dirty="0"/>
          </a:p>
        </p:txBody>
      </p:sp>
    </p:spTree>
    <p:extLst>
      <p:ext uri="{BB962C8B-B14F-4D97-AF65-F5344CB8AC3E}">
        <p14:creationId xmlns:p14="http://schemas.microsoft.com/office/powerpoint/2010/main" val="2624195460"/>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 Accessible Template.potx" id="{BC590B39-EA58-4F3C-86A2-DCACEEA25C41}" vid="{234D5885-8FF8-4C51-A431-832F7CB851FE}"/>
    </a:ext>
  </a:extLst>
</a:theme>
</file>

<file path=docProps/app.xml><?xml version="1.0" encoding="utf-8"?>
<Properties xmlns="http://schemas.openxmlformats.org/officeDocument/2006/extended-properties" xmlns:vt="http://schemas.openxmlformats.org/officeDocument/2006/docPropsVTypes">
  <Template>Blank Accessible Template</Template>
  <TotalTime>16</TotalTime>
  <Words>1203</Words>
  <Application>Microsoft Office PowerPoint</Application>
  <PresentationFormat>Widescreen</PresentationFormat>
  <Paragraphs>117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2_Custom Design</vt:lpstr>
      <vt:lpstr>Working with parents with mental ill-health: a parent's perspective</vt:lpstr>
      <vt:lpstr>Background</vt:lpstr>
      <vt:lpstr>Women as parents</vt:lpstr>
      <vt:lpstr>Women with a schizophrenia diagnosis</vt:lpstr>
      <vt:lpstr>What do women themselves say?</vt:lpstr>
      <vt:lpstr>Differences in approaches</vt:lpstr>
      <vt:lpstr>Social workers and child care professionals</vt:lpstr>
      <vt:lpstr>My experiences</vt:lpstr>
      <vt:lpstr>Maternity and pre-birth planning</vt:lpstr>
      <vt:lpstr>‘Agreed' care plan</vt:lpstr>
      <vt:lpstr>Good practice</vt:lpstr>
      <vt:lpstr>The birth</vt:lpstr>
      <vt:lpstr>Experiences of disempowerment</vt:lpstr>
      <vt:lpstr>Good practice</vt:lpstr>
      <vt:lpstr>Finding a rhythm</vt:lpstr>
      <vt:lpstr>My concerns</vt:lpstr>
      <vt:lpstr>What could have been better?</vt:lpstr>
      <vt:lpstr>Thank you for listening.</vt:lpstr>
      <vt:lpstr>References</vt:lpstr>
      <vt:lpstr>PowerPoint Presentation</vt:lpstr>
    </vt:vector>
  </TitlesOfParts>
  <Company>Anglia Ruskin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parents with mental ill-health: a parent's perspective</dc:title>
  <dc:creator>Fox, Joanna</dc:creator>
  <cp:lastModifiedBy>Fox, Joanna</cp:lastModifiedBy>
  <cp:revision>9</cp:revision>
  <dcterms:created xsi:type="dcterms:W3CDTF">2015-11-27T10:06:07Z</dcterms:created>
  <dcterms:modified xsi:type="dcterms:W3CDTF">2015-11-27T10:22:27Z</dcterms:modified>
</cp:coreProperties>
</file>