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11/21/2015</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Learning from success</a:t>
            </a:r>
            <a:endParaRPr lang="en-GB" dirty="0"/>
          </a:p>
        </p:txBody>
      </p:sp>
      <p:sp>
        <p:nvSpPr>
          <p:cNvPr id="3" name="Subtitle 2"/>
          <p:cNvSpPr>
            <a:spLocks noGrp="1"/>
          </p:cNvSpPr>
          <p:nvPr>
            <p:ph type="subTitle" idx="1"/>
          </p:nvPr>
        </p:nvSpPr>
        <p:spPr/>
        <p:txBody>
          <a:bodyPr/>
          <a:lstStyle/>
          <a:p>
            <a:r>
              <a:rPr lang="en-GB" dirty="0" err="1" smtClean="0"/>
              <a:t>Prof.</a:t>
            </a:r>
            <a:r>
              <a:rPr lang="en-GB" dirty="0" smtClean="0"/>
              <a:t> Shula Ramon shula.ramon@Anglia.ac.uk</a:t>
            </a:r>
          </a:p>
          <a:p>
            <a:r>
              <a:rPr lang="en-GB" dirty="0" smtClean="0"/>
              <a:t>Andy Quin andyquin@mac.com</a:t>
            </a:r>
          </a:p>
          <a:p>
            <a:r>
              <a:rPr lang="en-GB" dirty="0" smtClean="0"/>
              <a:t>2</a:t>
            </a:r>
            <a:r>
              <a:rPr lang="en-GB" baseline="30000" dirty="0" smtClean="0"/>
              <a:t>nd</a:t>
            </a:r>
            <a:r>
              <a:rPr lang="en-GB" dirty="0" smtClean="0"/>
              <a:t> December 2015</a:t>
            </a:r>
            <a:endParaRPr lang="en-GB" dirty="0"/>
          </a:p>
        </p:txBody>
      </p:sp>
    </p:spTree>
    <p:extLst>
      <p:ext uri="{BB962C8B-B14F-4D97-AF65-F5344CB8AC3E}">
        <p14:creationId xmlns:p14="http://schemas.microsoft.com/office/powerpoint/2010/main" val="290860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systematically from success</a:t>
            </a:r>
            <a:endParaRPr lang="en-GB" dirty="0"/>
          </a:p>
        </p:txBody>
      </p:sp>
      <p:sp>
        <p:nvSpPr>
          <p:cNvPr id="3" name="Content Placeholder 2"/>
          <p:cNvSpPr>
            <a:spLocks noGrp="1"/>
          </p:cNvSpPr>
          <p:nvPr>
            <p:ph idx="1"/>
          </p:nvPr>
        </p:nvSpPr>
        <p:spPr>
          <a:xfrm>
            <a:off x="1484310" y="2666999"/>
            <a:ext cx="10018713" cy="4191001"/>
          </a:xfrm>
        </p:spPr>
        <p:txBody>
          <a:bodyPr>
            <a:normAutofit lnSpcReduction="10000"/>
          </a:bodyPr>
          <a:lstStyle/>
          <a:p>
            <a:r>
              <a:rPr lang="en-GB" dirty="0"/>
              <a:t>Learning by example has been found to be a particularly suitable way to introduce desirable change (Rosenfeld et al, 2010 ) (Ramon, 2011 </a:t>
            </a:r>
            <a:r>
              <a:rPr lang="en-GB" dirty="0" smtClean="0"/>
              <a:t>); requiring </a:t>
            </a:r>
            <a:r>
              <a:rPr lang="en-GB" dirty="0"/>
              <a:t>unlearning and relearning by providers and service users alike. </a:t>
            </a:r>
            <a:endParaRPr lang="en-GB" dirty="0" smtClean="0"/>
          </a:p>
          <a:p>
            <a:r>
              <a:rPr lang="en-GB" dirty="0" smtClean="0"/>
              <a:t>Motivational </a:t>
            </a:r>
            <a:r>
              <a:rPr lang="en-GB" dirty="0"/>
              <a:t>interviewing (Miller and </a:t>
            </a:r>
            <a:r>
              <a:rPr lang="en-GB" dirty="0" err="1"/>
              <a:t>Rollnick</a:t>
            </a:r>
            <a:r>
              <a:rPr lang="en-GB" dirty="0"/>
              <a:t>, 2012) offers another route for clients, which focuses on eliciting the value of a specific change to achieving the aims a person has, alongside confidence boost of their capacities. </a:t>
            </a:r>
            <a:endParaRPr lang="en-GB" dirty="0" smtClean="0"/>
          </a:p>
          <a:p>
            <a:r>
              <a:rPr lang="en-GB" dirty="0" smtClean="0"/>
              <a:t>Group </a:t>
            </a:r>
            <a:r>
              <a:rPr lang="en-GB" dirty="0"/>
              <a:t>learning is another methodological device found useful in enabling a collective to reflect on how to achieve objectives which seem unachievable within a traditional perspective on </a:t>
            </a:r>
            <a:r>
              <a:rPr lang="en-GB" dirty="0" smtClean="0"/>
              <a:t>disability, </a:t>
            </a:r>
            <a:r>
              <a:rPr lang="en-GB" dirty="0"/>
              <a:t>but become achievable within a shift in our perceptions of what a person with a disability can achieve (Rapp and </a:t>
            </a:r>
            <a:r>
              <a:rPr lang="en-GB" dirty="0" err="1"/>
              <a:t>Goscha</a:t>
            </a:r>
            <a:r>
              <a:rPr lang="en-GB" dirty="0"/>
              <a:t>, 2012).</a:t>
            </a:r>
          </a:p>
          <a:p>
            <a:endParaRPr lang="en-GB" dirty="0"/>
          </a:p>
        </p:txBody>
      </p:sp>
    </p:spTree>
    <p:extLst>
      <p:ext uri="{BB962C8B-B14F-4D97-AF65-F5344CB8AC3E}">
        <p14:creationId xmlns:p14="http://schemas.microsoft.com/office/powerpoint/2010/main" val="969802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Systematic learning from success II</a:t>
            </a:r>
            <a:endParaRPr lang="en-GB" dirty="0"/>
          </a:p>
        </p:txBody>
      </p:sp>
      <p:sp>
        <p:nvSpPr>
          <p:cNvPr id="3" name="Content Placeholder 2"/>
          <p:cNvSpPr>
            <a:spLocks noGrp="1"/>
          </p:cNvSpPr>
          <p:nvPr>
            <p:ph idx="1"/>
          </p:nvPr>
        </p:nvSpPr>
        <p:spPr/>
        <p:txBody>
          <a:bodyPr>
            <a:normAutofit fontScale="70000" lnSpcReduction="20000"/>
          </a:bodyPr>
          <a:lstStyle/>
          <a:p>
            <a:r>
              <a:rPr lang="en-GB" dirty="0"/>
              <a:t>A fascinating example of research on the meaning of success in domestic violence perpetrators programmes (</a:t>
            </a:r>
            <a:r>
              <a:rPr lang="en-GB" dirty="0" err="1"/>
              <a:t>Westmarland</a:t>
            </a:r>
            <a:r>
              <a:rPr lang="en-GB" dirty="0"/>
              <a:t> and Kelly, 2013) illustrates the scope and depth of success for women victims of such violence, their children, and the perpetrators. </a:t>
            </a:r>
            <a:endParaRPr lang="en-GB" dirty="0" smtClean="0"/>
          </a:p>
          <a:p>
            <a:r>
              <a:rPr lang="en-GB" dirty="0" smtClean="0"/>
              <a:t>Based </a:t>
            </a:r>
            <a:r>
              <a:rPr lang="en-GB" dirty="0"/>
              <a:t>on interviews of all stakeholders (perpetrators, women victims, providers and commissioners),  they highlight that the substance of success in such programmes is much wider than the formal definition of success, </a:t>
            </a:r>
            <a:r>
              <a:rPr lang="en-GB" dirty="0" smtClean="0"/>
              <a:t>to include:</a:t>
            </a:r>
          </a:p>
          <a:p>
            <a:r>
              <a:rPr lang="en-GB" dirty="0" smtClean="0"/>
              <a:t>improved </a:t>
            </a:r>
            <a:r>
              <a:rPr lang="en-GB" dirty="0"/>
              <a:t>couple relationships underpinned by respect and effective communication, </a:t>
            </a:r>
            <a:endParaRPr lang="en-GB" dirty="0" smtClean="0"/>
          </a:p>
          <a:p>
            <a:r>
              <a:rPr lang="en-GB" dirty="0" smtClean="0"/>
              <a:t>expanded </a:t>
            </a:r>
            <a:r>
              <a:rPr lang="en-GB" dirty="0"/>
              <a:t>space for action , </a:t>
            </a:r>
            <a:endParaRPr lang="en-GB" dirty="0" smtClean="0"/>
          </a:p>
          <a:p>
            <a:r>
              <a:rPr lang="en-GB" dirty="0" smtClean="0"/>
              <a:t>empowering </a:t>
            </a:r>
            <a:r>
              <a:rPr lang="en-GB" dirty="0"/>
              <a:t>through restoring their voice and ability to make choices while improving wellbeing, safe, positive and shared parenthood, </a:t>
            </a:r>
            <a:endParaRPr lang="en-GB" dirty="0" smtClean="0"/>
          </a:p>
          <a:p>
            <a:r>
              <a:rPr lang="en-GB" dirty="0" smtClean="0"/>
              <a:t>men’s </a:t>
            </a:r>
            <a:r>
              <a:rPr lang="en-GB" dirty="0"/>
              <a:t>enhanced awareness of self and others, and a safer, healthier childhood for their children.</a:t>
            </a:r>
          </a:p>
          <a:p>
            <a:endParaRPr lang="en-GB" dirty="0"/>
          </a:p>
        </p:txBody>
      </p:sp>
    </p:spTree>
    <p:extLst>
      <p:ext uri="{BB962C8B-B14F-4D97-AF65-F5344CB8AC3E}">
        <p14:creationId xmlns:p14="http://schemas.microsoft.com/office/powerpoint/2010/main" val="1167476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0"/>
            <a:ext cx="10018713" cy="6858001"/>
          </a:xfrm>
        </p:spPr>
        <p:txBody>
          <a:bodyPr>
            <a:normAutofit fontScale="92500" lnSpcReduction="20000"/>
          </a:bodyPr>
          <a:lstStyle/>
          <a:p>
            <a:pPr marL="0" indent="0">
              <a:buNone/>
            </a:pPr>
            <a:r>
              <a:rPr lang="en-GB" dirty="0" smtClean="0"/>
              <a:t>The Conceptual Underpinnings of Learning </a:t>
            </a:r>
            <a:r>
              <a:rPr lang="en-GB" smtClean="0"/>
              <a:t>from Success</a:t>
            </a:r>
          </a:p>
          <a:p>
            <a:r>
              <a:rPr lang="en-GB" dirty="0" smtClean="0"/>
              <a:t>The strengths approach (Rapp and </a:t>
            </a:r>
            <a:r>
              <a:rPr lang="en-GB" dirty="0" err="1" smtClean="0"/>
              <a:t>Goscha</a:t>
            </a:r>
            <a:r>
              <a:rPr lang="en-GB" dirty="0" smtClean="0"/>
              <a:t>, 2012)</a:t>
            </a:r>
          </a:p>
          <a:p>
            <a:r>
              <a:rPr lang="en-GB" dirty="0" smtClean="0"/>
              <a:t>The new meaning of recovery (Davidson, 2003, Bird et al, 2014, </a:t>
            </a:r>
            <a:r>
              <a:rPr lang="en-GB" dirty="0" err="1" smtClean="0"/>
              <a:t>Tew</a:t>
            </a:r>
            <a:r>
              <a:rPr lang="en-GB" dirty="0" smtClean="0"/>
              <a:t> et al, 2012)</a:t>
            </a:r>
          </a:p>
          <a:p>
            <a:r>
              <a:rPr lang="en-GB" dirty="0" smtClean="0"/>
              <a:t>Agency and hybrid identities (Archer, 2003, </a:t>
            </a:r>
            <a:r>
              <a:rPr lang="en-GB" dirty="0" err="1" smtClean="0"/>
              <a:t>Longden</a:t>
            </a:r>
            <a:r>
              <a:rPr lang="en-GB" dirty="0" smtClean="0"/>
              <a:t>, 2010, Glover, 2012, </a:t>
            </a:r>
            <a:r>
              <a:rPr lang="en-GB" dirty="0" err="1" smtClean="0"/>
              <a:t>Breakwell</a:t>
            </a:r>
            <a:r>
              <a:rPr lang="en-GB" dirty="0" smtClean="0"/>
              <a:t>, 1986)</a:t>
            </a:r>
          </a:p>
          <a:p>
            <a:r>
              <a:rPr lang="en-GB" dirty="0" smtClean="0"/>
              <a:t>Empowerment (PSW: </a:t>
            </a:r>
            <a:r>
              <a:rPr lang="en-GB" dirty="0" err="1" smtClean="0"/>
              <a:t>Meddings</a:t>
            </a:r>
            <a:r>
              <a:rPr lang="en-GB" dirty="0" smtClean="0"/>
              <a:t> et al, 2015)</a:t>
            </a:r>
          </a:p>
          <a:p>
            <a:r>
              <a:rPr lang="en-GB" dirty="0" smtClean="0"/>
              <a:t>Reciprocity (co-production of research and training, Ramon, 2003)</a:t>
            </a:r>
          </a:p>
          <a:p>
            <a:r>
              <a:rPr lang="en-GB" dirty="0" smtClean="0"/>
              <a:t>Collaboration</a:t>
            </a:r>
            <a:r>
              <a:rPr lang="en-GB" dirty="0" smtClean="0"/>
              <a:t> </a:t>
            </a:r>
            <a:r>
              <a:rPr lang="en-GB" dirty="0"/>
              <a:t>(Rapp and </a:t>
            </a:r>
            <a:r>
              <a:rPr lang="en-GB" dirty="0" err="1"/>
              <a:t>Goscha</a:t>
            </a:r>
            <a:r>
              <a:rPr lang="en-GB" dirty="0"/>
              <a:t>, 2012). </a:t>
            </a:r>
            <a:endParaRPr lang="en-GB" dirty="0" smtClean="0"/>
          </a:p>
          <a:p>
            <a:r>
              <a:rPr lang="en-GB" dirty="0" smtClean="0"/>
              <a:t>These approaches relate </a:t>
            </a:r>
            <a:r>
              <a:rPr lang="en-GB" dirty="0"/>
              <a:t>closely to the </a:t>
            </a:r>
            <a:r>
              <a:rPr lang="en-GB" dirty="0" smtClean="0"/>
              <a:t>assumption </a:t>
            </a:r>
            <a:r>
              <a:rPr lang="en-GB" dirty="0"/>
              <a:t>that service users are people rather than a collection of disabilities, and by virtue of being human are likely to have abilities as well as weaknesses (Ryan and Deci, 2001). </a:t>
            </a:r>
            <a:endParaRPr lang="en-GB" dirty="0" smtClean="0"/>
          </a:p>
          <a:p>
            <a:r>
              <a:rPr lang="en-GB" dirty="0" smtClean="0"/>
              <a:t>The </a:t>
            </a:r>
            <a:r>
              <a:rPr lang="en-GB" dirty="0"/>
              <a:t>abilities may not have been developed to their full potential either because of the limitations imposed by a disability or by the social and professional perspectives which view them as incapable of anything. </a:t>
            </a:r>
            <a:endParaRPr lang="en-GB" dirty="0" smtClean="0"/>
          </a:p>
          <a:p>
            <a:r>
              <a:rPr lang="en-GB" dirty="0" smtClean="0"/>
              <a:t>The </a:t>
            </a:r>
            <a:r>
              <a:rPr lang="en-GB" dirty="0"/>
              <a:t>latter is a reflection of the impact of the master status of being a person with a disability, in which we name the person by their disability or diagnosis </a:t>
            </a:r>
            <a:r>
              <a:rPr lang="en-GB" dirty="0" smtClean="0"/>
              <a:t>, </a:t>
            </a:r>
            <a:r>
              <a:rPr lang="en-GB" dirty="0"/>
              <a:t>and literally forget about any other quality they possess (Goffman, 1963</a:t>
            </a:r>
            <a:r>
              <a:rPr lang="en-GB" dirty="0" smtClean="0"/>
              <a:t>).</a:t>
            </a:r>
          </a:p>
          <a:p>
            <a:r>
              <a:rPr lang="en-GB" dirty="0" smtClean="0"/>
              <a:t>The value of experiential knowledge (Shared decision making, </a:t>
            </a:r>
            <a:r>
              <a:rPr lang="en-GB" dirty="0" err="1" smtClean="0"/>
              <a:t>Morant</a:t>
            </a:r>
            <a:r>
              <a:rPr lang="en-GB" dirty="0" smtClean="0"/>
              <a:t> et al, 2015)</a:t>
            </a:r>
            <a:endParaRPr lang="en-GB" dirty="0"/>
          </a:p>
          <a:p>
            <a:endParaRPr lang="en-GB" dirty="0"/>
          </a:p>
        </p:txBody>
      </p:sp>
    </p:spTree>
    <p:extLst>
      <p:ext uri="{BB962C8B-B14F-4D97-AF65-F5344CB8AC3E}">
        <p14:creationId xmlns:p14="http://schemas.microsoft.com/office/powerpoint/2010/main" val="1604168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Failure and Success</a:t>
            </a:r>
            <a:endParaRPr lang="en-GB" dirty="0"/>
          </a:p>
        </p:txBody>
      </p:sp>
      <p:sp>
        <p:nvSpPr>
          <p:cNvPr id="3" name="Content Placeholder 2"/>
          <p:cNvSpPr>
            <a:spLocks noGrp="1"/>
          </p:cNvSpPr>
          <p:nvPr>
            <p:ph idx="1"/>
          </p:nvPr>
        </p:nvSpPr>
        <p:spPr>
          <a:xfrm>
            <a:off x="1484310" y="2666999"/>
            <a:ext cx="10018713" cy="4191001"/>
          </a:xfrm>
        </p:spPr>
        <p:txBody>
          <a:bodyPr>
            <a:normAutofit/>
          </a:bodyPr>
          <a:lstStyle/>
          <a:p>
            <a:r>
              <a:rPr lang="en-GB" dirty="0"/>
              <a:t>Failure and Success in working with people who use mental health and child care services  are key points on a continuum of intervention outcomes and </a:t>
            </a:r>
            <a:r>
              <a:rPr lang="en-GB" dirty="0" smtClean="0"/>
              <a:t>processes</a:t>
            </a:r>
          </a:p>
          <a:p>
            <a:r>
              <a:rPr lang="en-GB" dirty="0" smtClean="0"/>
              <a:t>Definitions</a:t>
            </a:r>
          </a:p>
          <a:p>
            <a:r>
              <a:rPr lang="en-GB" dirty="0" smtClean="0"/>
              <a:t>Significance of  failure</a:t>
            </a:r>
          </a:p>
          <a:p>
            <a:r>
              <a:rPr lang="en-GB" dirty="0" smtClean="0"/>
              <a:t>Significance of success</a:t>
            </a:r>
            <a:endParaRPr lang="en-GB" dirty="0"/>
          </a:p>
        </p:txBody>
      </p:sp>
    </p:spTree>
    <p:extLst>
      <p:ext uri="{BB962C8B-B14F-4D97-AF65-F5344CB8AC3E}">
        <p14:creationId xmlns:p14="http://schemas.microsoft.com/office/powerpoint/2010/main" val="2312651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484310" y="90152"/>
            <a:ext cx="10018713" cy="6767847"/>
          </a:xfrm>
        </p:spPr>
        <p:txBody>
          <a:bodyPr/>
          <a:lstStyle/>
          <a:p>
            <a:r>
              <a:rPr lang="en-GB" dirty="0" smtClean="0"/>
              <a:t>Occasions </a:t>
            </a:r>
            <a:r>
              <a:rPr lang="en-GB" dirty="0"/>
              <a:t>in which this is not the case occur in care practice, and in any other service practice, when it is tacitly assumed that the specific success is unlikely to be maintained and  is perceived as only short lived; often   tacitly not celebrated. </a:t>
            </a:r>
            <a:endParaRPr lang="en-GB" dirty="0" smtClean="0"/>
          </a:p>
          <a:p>
            <a:r>
              <a:rPr lang="en-GB" dirty="0" smtClean="0"/>
              <a:t>For </a:t>
            </a:r>
            <a:r>
              <a:rPr lang="en-GB" dirty="0"/>
              <a:t>example, in  a small scale study of how people moved from a psychiatric hospital admission to the community (Ramon, 1991) most of the participants mentioned no ceremony of celebrating success upon leaving, often being encouraged just to take one’s belongings in a plastic bag and leave the ward via a back door, with no one waiting for them in the community to celebrate the success of their recovery.  The very term “discharge”, used to denote leaving a hospital ward, suggests a military order, rather than the completion of a therapeutic interaction. </a:t>
            </a:r>
          </a:p>
          <a:p>
            <a:endParaRPr lang="en-GB" dirty="0"/>
          </a:p>
        </p:txBody>
      </p:sp>
    </p:spTree>
    <p:extLst>
      <p:ext uri="{BB962C8B-B14F-4D97-AF65-F5344CB8AC3E}">
        <p14:creationId xmlns:p14="http://schemas.microsoft.com/office/powerpoint/2010/main" val="3460169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
            <a:ext cx="10018713" cy="6645498"/>
          </a:xfrm>
        </p:spPr>
        <p:txBody>
          <a:bodyPr/>
          <a:lstStyle/>
          <a:p>
            <a:r>
              <a:rPr lang="en-GB" dirty="0"/>
              <a:t>Yet the entry to a psychiatric hospitalisation episode is marked by a degradation ceremony, a term coined by </a:t>
            </a:r>
            <a:r>
              <a:rPr lang="en-GB" dirty="0" err="1"/>
              <a:t>Garfinkel</a:t>
            </a:r>
            <a:r>
              <a:rPr lang="en-GB" dirty="0"/>
              <a:t> (1956) in describing the meaning of the process of re-configuring one’s past history in the light of the failure that such an entry confers.  </a:t>
            </a:r>
            <a:endParaRPr lang="en-GB" dirty="0" smtClean="0"/>
          </a:p>
          <a:p>
            <a:r>
              <a:rPr lang="en-GB" dirty="0" smtClean="0"/>
              <a:t>This </a:t>
            </a:r>
            <a:r>
              <a:rPr lang="en-GB" dirty="0"/>
              <a:t>type of failure is all too often portrayed as an individual failure, rather than a possible system failure. </a:t>
            </a:r>
            <a:endParaRPr lang="en-GB" dirty="0" smtClean="0"/>
          </a:p>
          <a:p>
            <a:r>
              <a:rPr lang="en-GB" dirty="0" smtClean="0"/>
              <a:t> </a:t>
            </a:r>
            <a:r>
              <a:rPr lang="en-GB" dirty="0"/>
              <a:t>The belief in the inevitability of an admission is a way of justifying chronicity and the belief that the person  has no future prospects of improvement in their mental health state. </a:t>
            </a:r>
            <a:endParaRPr lang="en-GB" dirty="0" smtClean="0"/>
          </a:p>
          <a:p>
            <a:r>
              <a:rPr lang="en-GB" dirty="0" smtClean="0"/>
              <a:t>Only </a:t>
            </a:r>
            <a:r>
              <a:rPr lang="en-GB" dirty="0"/>
              <a:t>rarely do we come across a ceremony of re-gradation, in which the success of recovery from a mental health crisis of a person, or  a whole group, transition from an institution to the community is noted (e.g.. Trieste opening of the hospital to artists and to the community at large ; see Del </a:t>
            </a:r>
            <a:r>
              <a:rPr lang="en-GB" dirty="0" err="1"/>
              <a:t>Guidice</a:t>
            </a:r>
            <a:r>
              <a:rPr lang="en-GB" dirty="0"/>
              <a:t> et al, 1990).</a:t>
            </a:r>
          </a:p>
          <a:p>
            <a:endParaRPr lang="en-GB" dirty="0"/>
          </a:p>
        </p:txBody>
      </p:sp>
    </p:spTree>
    <p:extLst>
      <p:ext uri="{BB962C8B-B14F-4D97-AF65-F5344CB8AC3E}">
        <p14:creationId xmlns:p14="http://schemas.microsoft.com/office/powerpoint/2010/main" val="2432391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The tradition of learning from </a:t>
            </a:r>
            <a:r>
              <a:rPr lang="en-GB" b="1" dirty="0" smtClean="0"/>
              <a:t>failure</a:t>
            </a:r>
            <a:endParaRPr lang="en-GB" dirty="0"/>
          </a:p>
        </p:txBody>
      </p:sp>
      <p:sp>
        <p:nvSpPr>
          <p:cNvPr id="3" name="Content Placeholder 2"/>
          <p:cNvSpPr>
            <a:spLocks noGrp="1"/>
          </p:cNvSpPr>
          <p:nvPr>
            <p:ph idx="1"/>
          </p:nvPr>
        </p:nvSpPr>
        <p:spPr>
          <a:xfrm>
            <a:off x="1484310" y="2666999"/>
            <a:ext cx="10018713" cy="4377745"/>
          </a:xfrm>
        </p:spPr>
        <p:txBody>
          <a:bodyPr>
            <a:normAutofit fontScale="92500" lnSpcReduction="10000"/>
          </a:bodyPr>
          <a:lstStyle/>
          <a:p>
            <a:pPr marL="0" indent="0">
              <a:buNone/>
            </a:pPr>
            <a:endParaRPr lang="en-GB" dirty="0"/>
          </a:p>
          <a:p>
            <a:r>
              <a:rPr lang="en-GB" dirty="0" smtClean="0"/>
              <a:t>Failure </a:t>
            </a:r>
            <a:r>
              <a:rPr lang="en-GB" dirty="0"/>
              <a:t>makes </a:t>
            </a:r>
            <a:r>
              <a:rPr lang="en-GB" dirty="0" smtClean="0"/>
              <a:t>us:</a:t>
            </a:r>
          </a:p>
          <a:p>
            <a:r>
              <a:rPr lang="en-GB" dirty="0" smtClean="0"/>
              <a:t> </a:t>
            </a:r>
            <a:r>
              <a:rPr lang="en-GB" dirty="0"/>
              <a:t>doubt our abilities</a:t>
            </a:r>
            <a:r>
              <a:rPr lang="en-GB" dirty="0" smtClean="0"/>
              <a:t>,</a:t>
            </a:r>
          </a:p>
          <a:p>
            <a:r>
              <a:rPr lang="en-GB" dirty="0" smtClean="0"/>
              <a:t> </a:t>
            </a:r>
            <a:r>
              <a:rPr lang="en-GB" dirty="0"/>
              <a:t>weakens our motivation to invest in new learning, </a:t>
            </a:r>
            <a:endParaRPr lang="en-GB" dirty="0" smtClean="0"/>
          </a:p>
          <a:p>
            <a:r>
              <a:rPr lang="en-GB" dirty="0" smtClean="0"/>
              <a:t>may </a:t>
            </a:r>
            <a:r>
              <a:rPr lang="en-GB" dirty="0"/>
              <a:t>lead to reduced aspirations and self esteem, </a:t>
            </a:r>
            <a:endParaRPr lang="en-GB" dirty="0" smtClean="0"/>
          </a:p>
          <a:p>
            <a:r>
              <a:rPr lang="en-GB" dirty="0" smtClean="0"/>
              <a:t>move </a:t>
            </a:r>
            <a:r>
              <a:rPr lang="en-GB" dirty="0"/>
              <a:t>away from a particular avenue of self investment altogether. </a:t>
            </a:r>
            <a:endParaRPr lang="en-GB" dirty="0" smtClean="0"/>
          </a:p>
          <a:p>
            <a:r>
              <a:rPr lang="en-GB" dirty="0" smtClean="0"/>
              <a:t>engage </a:t>
            </a:r>
            <a:r>
              <a:rPr lang="en-GB" dirty="0"/>
              <a:t>in strategies of hiding </a:t>
            </a:r>
            <a:r>
              <a:rPr lang="en-GB" dirty="0" smtClean="0"/>
              <a:t>failure from others and </a:t>
            </a:r>
            <a:r>
              <a:rPr lang="en-GB" dirty="0"/>
              <a:t>from ourselves. </a:t>
            </a:r>
            <a:endParaRPr lang="en-GB" dirty="0" smtClean="0"/>
          </a:p>
          <a:p>
            <a:r>
              <a:rPr lang="en-GB" dirty="0" smtClean="0"/>
              <a:t>On </a:t>
            </a:r>
            <a:r>
              <a:rPr lang="en-GB" dirty="0"/>
              <a:t>the whole the training of all helping professions does not include learning from success as a strategy, beyond following a list of actions proven by past experience to lead to success. </a:t>
            </a:r>
            <a:endParaRPr lang="en-GB" dirty="0" smtClean="0"/>
          </a:p>
          <a:p>
            <a:endParaRPr lang="en-GB" dirty="0"/>
          </a:p>
          <a:p>
            <a:endParaRPr lang="en-GB" dirty="0"/>
          </a:p>
        </p:txBody>
      </p:sp>
    </p:spTree>
    <p:extLst>
      <p:ext uri="{BB962C8B-B14F-4D97-AF65-F5344CB8AC3E}">
        <p14:creationId xmlns:p14="http://schemas.microsoft.com/office/powerpoint/2010/main" val="3204123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9313" y="0"/>
            <a:ext cx="10018713" cy="7186411"/>
          </a:xfrm>
        </p:spPr>
        <p:txBody>
          <a:bodyPr>
            <a:normAutofit/>
          </a:bodyPr>
          <a:lstStyle/>
          <a:p>
            <a:r>
              <a:rPr lang="en-GB" dirty="0" smtClean="0"/>
              <a:t>The Paradox </a:t>
            </a:r>
            <a:r>
              <a:rPr lang="en-GB" dirty="0" smtClean="0"/>
              <a:t>of not learning from success in capitalist societies</a:t>
            </a:r>
            <a:endParaRPr lang="en-GB" dirty="0" smtClean="0"/>
          </a:p>
          <a:p>
            <a:r>
              <a:rPr lang="en-GB" dirty="0" smtClean="0"/>
              <a:t>Perhaps </a:t>
            </a:r>
            <a:r>
              <a:rPr lang="en-GB" dirty="0"/>
              <a:t>the fact that the helping professions do not focus on economic success , which is the one that counts most in our neoliberal systems, leads to ignoring the value of any other success. </a:t>
            </a:r>
            <a:endParaRPr lang="en-GB" dirty="0" smtClean="0"/>
          </a:p>
          <a:p>
            <a:r>
              <a:rPr lang="en-GB" dirty="0" smtClean="0"/>
              <a:t>The </a:t>
            </a:r>
            <a:r>
              <a:rPr lang="en-GB" dirty="0"/>
              <a:t>competitive nature of success in neoliberalism may be another component that makes helping professions recoil from focusing on success, as this type of competition has no ethical place within the range of activities these professions engage in. </a:t>
            </a:r>
            <a:endParaRPr lang="en-GB" dirty="0" smtClean="0"/>
          </a:p>
          <a:p>
            <a:r>
              <a:rPr lang="en-GB" dirty="0" smtClean="0"/>
              <a:t>It </a:t>
            </a:r>
            <a:r>
              <a:rPr lang="en-GB" dirty="0"/>
              <a:t>could also be that the often observed partial success is perceived as not good enough. </a:t>
            </a:r>
            <a:endParaRPr lang="en-GB" dirty="0" smtClean="0"/>
          </a:p>
          <a:p>
            <a:r>
              <a:rPr lang="en-GB" dirty="0" smtClean="0"/>
              <a:t>Within </a:t>
            </a:r>
            <a:r>
              <a:rPr lang="en-GB" dirty="0"/>
              <a:t>the helping professions the partial answer is the reliance on caution in focusing on failure as the dominant feature of our practice, given the complexity of the issues we are dealing with, as well as the focus on risk avoidance. </a:t>
            </a:r>
            <a:endParaRPr lang="en-GB" dirty="0" smtClean="0"/>
          </a:p>
          <a:p>
            <a:endParaRPr lang="en-GB" dirty="0"/>
          </a:p>
        </p:txBody>
      </p:sp>
    </p:spTree>
    <p:extLst>
      <p:ext uri="{BB962C8B-B14F-4D97-AF65-F5344CB8AC3E}">
        <p14:creationId xmlns:p14="http://schemas.microsoft.com/office/powerpoint/2010/main" val="400747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Professional </a:t>
            </a:r>
            <a:r>
              <a:rPr lang="en-GB" dirty="0" smtClean="0"/>
              <a:t>satisfaction</a:t>
            </a:r>
            <a:endParaRPr lang="en-GB" dirty="0"/>
          </a:p>
        </p:txBody>
      </p:sp>
      <p:sp>
        <p:nvSpPr>
          <p:cNvPr id="3" name="Content Placeholder 2"/>
          <p:cNvSpPr>
            <a:spLocks noGrp="1"/>
          </p:cNvSpPr>
          <p:nvPr>
            <p:ph idx="1"/>
          </p:nvPr>
        </p:nvSpPr>
        <p:spPr/>
        <p:txBody>
          <a:bodyPr>
            <a:normAutofit fontScale="92500"/>
          </a:bodyPr>
          <a:lstStyle/>
          <a:p>
            <a:r>
              <a:rPr lang="en-GB" dirty="0"/>
              <a:t>Satisfaction from professional activities within the field of mental health has all too often been related to making people more comfortable, reducing suffering, reducing negative risk and increasing conformity with social norms, accepting mental ill health as something we cannot change and need to accept as a given. </a:t>
            </a:r>
            <a:endParaRPr lang="en-GB" dirty="0" smtClean="0"/>
          </a:p>
          <a:p>
            <a:r>
              <a:rPr lang="en-GB" dirty="0" smtClean="0"/>
              <a:t>Indeed</a:t>
            </a:r>
            <a:r>
              <a:rPr lang="en-GB" dirty="0"/>
              <a:t>, traditional psychiatric textbooks teach us to judge patients by the degree to which they accept their illness as a sign of insight, to view their non-</a:t>
            </a:r>
            <a:r>
              <a:rPr lang="en-GB" dirty="0" err="1"/>
              <a:t>patienthood</a:t>
            </a:r>
            <a:r>
              <a:rPr lang="en-GB" dirty="0"/>
              <a:t> ambitions as untenable, and to require of them to give these ambitions up altogether (</a:t>
            </a:r>
            <a:r>
              <a:rPr lang="en-GB" dirty="0" err="1"/>
              <a:t>Lysaker</a:t>
            </a:r>
            <a:r>
              <a:rPr lang="en-GB" dirty="0"/>
              <a:t> et al, 2007).</a:t>
            </a:r>
          </a:p>
          <a:p>
            <a:endParaRPr lang="en-GB" dirty="0"/>
          </a:p>
        </p:txBody>
      </p:sp>
    </p:spTree>
    <p:extLst>
      <p:ext uri="{BB962C8B-B14F-4D97-AF65-F5344CB8AC3E}">
        <p14:creationId xmlns:p14="http://schemas.microsoft.com/office/powerpoint/2010/main" val="2815716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Perceptions of success by parents, children and professionals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Service users and professionals differ in their perceptions of success.</a:t>
            </a:r>
          </a:p>
          <a:p>
            <a:r>
              <a:rPr lang="en-GB" dirty="0" smtClean="0"/>
              <a:t>The </a:t>
            </a:r>
            <a:r>
              <a:rPr lang="en-GB" dirty="0"/>
              <a:t>differences relate to the vested interests each stakeholder has, but also to their subjective and intersubjective experience, as well as to their order of priorities. </a:t>
            </a:r>
            <a:endParaRPr lang="en-GB" dirty="0" smtClean="0"/>
          </a:p>
          <a:p>
            <a:r>
              <a:rPr lang="en-GB" dirty="0" smtClean="0"/>
              <a:t>The </a:t>
            </a:r>
            <a:r>
              <a:rPr lang="en-GB" dirty="0"/>
              <a:t>bar set by professionals  for specific success is often higher in scope than the one identified by parents and children, raising the possibility of a mismatch of expectations which may contribute to a lower level of </a:t>
            </a:r>
            <a:r>
              <a:rPr lang="en-GB" dirty="0" smtClean="0"/>
              <a:t>success (Diggins, 2016). </a:t>
            </a:r>
          </a:p>
          <a:p>
            <a:r>
              <a:rPr lang="en-GB" dirty="0" smtClean="0"/>
              <a:t>Moreover</a:t>
            </a:r>
            <a:r>
              <a:rPr lang="en-GB" dirty="0"/>
              <a:t>, both parents and children are able to identify success of intervention processes and not only of outcomes, as the processes focus on the relational aspect of the intervention which is often not perceived as part of the outcome. </a:t>
            </a:r>
          </a:p>
        </p:txBody>
      </p:sp>
    </p:spTree>
    <p:extLst>
      <p:ext uri="{BB962C8B-B14F-4D97-AF65-F5344CB8AC3E}">
        <p14:creationId xmlns:p14="http://schemas.microsoft.com/office/powerpoint/2010/main" val="3663564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Differences in perceptions of success</a:t>
            </a:r>
            <a:endParaRPr lang="en-GB" dirty="0"/>
          </a:p>
        </p:txBody>
      </p:sp>
      <p:sp>
        <p:nvSpPr>
          <p:cNvPr id="3" name="Content Placeholder 2"/>
          <p:cNvSpPr>
            <a:spLocks noGrp="1"/>
          </p:cNvSpPr>
          <p:nvPr>
            <p:ph idx="1"/>
          </p:nvPr>
        </p:nvSpPr>
        <p:spPr/>
        <p:txBody>
          <a:bodyPr>
            <a:normAutofit fontScale="92500" lnSpcReduction="20000"/>
          </a:bodyPr>
          <a:lstStyle/>
          <a:p>
            <a:r>
              <a:rPr lang="en-GB" dirty="0"/>
              <a:t>Both Marie Diggins’ research and that of Andy Quin on safeguarding children highlight that parents were more at ease in identifying success than the providers were, and were able to identify the role of service providers in this achievement, as well as their own contribution. </a:t>
            </a:r>
            <a:endParaRPr lang="en-GB" dirty="0" smtClean="0"/>
          </a:p>
          <a:p>
            <a:r>
              <a:rPr lang="en-GB" dirty="0" smtClean="0"/>
              <a:t>The </a:t>
            </a:r>
            <a:r>
              <a:rPr lang="en-GB" dirty="0"/>
              <a:t>providers’ difficulty to apportion success to </a:t>
            </a:r>
            <a:r>
              <a:rPr lang="en-GB" dirty="0" smtClean="0"/>
              <a:t>accepting partial failure and moving on. </a:t>
            </a:r>
            <a:endParaRPr lang="en-GB" dirty="0" smtClean="0"/>
          </a:p>
          <a:p>
            <a:r>
              <a:rPr lang="en-GB" dirty="0" smtClean="0"/>
              <a:t>This </a:t>
            </a:r>
            <a:r>
              <a:rPr lang="en-GB" dirty="0"/>
              <a:t>is an issue deserving our attention, not only because it may confirm the fear that failure may be larking </a:t>
            </a:r>
            <a:r>
              <a:rPr lang="en-GB" dirty="0" smtClean="0"/>
              <a:t>behind even </a:t>
            </a:r>
            <a:r>
              <a:rPr lang="en-GB" dirty="0"/>
              <a:t>when success is taking place, but also perhaps because it illustrates providers’  scepticism  that the </a:t>
            </a:r>
            <a:r>
              <a:rPr lang="en-GB" dirty="0" smtClean="0"/>
              <a:t>client’s </a:t>
            </a:r>
            <a:r>
              <a:rPr lang="en-GB" dirty="0"/>
              <a:t>effort -  and their own effort  - are not going to be sufficient to ensure success</a:t>
            </a:r>
          </a:p>
        </p:txBody>
      </p:sp>
    </p:spTree>
    <p:extLst>
      <p:ext uri="{BB962C8B-B14F-4D97-AF65-F5344CB8AC3E}">
        <p14:creationId xmlns:p14="http://schemas.microsoft.com/office/powerpoint/2010/main" val="27276616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TM03457496[[fn=Parallax]]</Template>
  <TotalTime>89</TotalTime>
  <Words>1477</Words>
  <Application>Microsoft Office PowerPoint</Application>
  <PresentationFormat>Widescreen</PresentationFormat>
  <Paragraphs>63</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Corbel</vt:lpstr>
      <vt:lpstr>Parallax</vt:lpstr>
      <vt:lpstr>Learning from success</vt:lpstr>
      <vt:lpstr>Failure and Success</vt:lpstr>
      <vt:lpstr>PowerPoint Presentation</vt:lpstr>
      <vt:lpstr>PowerPoint Presentation</vt:lpstr>
      <vt:lpstr>The tradition of learning from failure</vt:lpstr>
      <vt:lpstr>PowerPoint Presentation</vt:lpstr>
      <vt:lpstr>Professional satisfaction</vt:lpstr>
      <vt:lpstr>Perceptions of success by parents, children and professionals</vt:lpstr>
      <vt:lpstr>Differences in perceptions of success</vt:lpstr>
      <vt:lpstr>Learning systematically from success</vt:lpstr>
      <vt:lpstr>Systematic learning from success II</vt:lpstr>
      <vt:lpstr>PowerPoint Presentation</vt:lpstr>
    </vt:vector>
  </TitlesOfParts>
  <Company>University of Hertfordshire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from success</dc:title>
  <dc:creator>Information Hertofrdshire</dc:creator>
  <cp:lastModifiedBy>Information Hertofrdshire</cp:lastModifiedBy>
  <cp:revision>13</cp:revision>
  <dcterms:created xsi:type="dcterms:W3CDTF">2015-11-20T19:48:22Z</dcterms:created>
  <dcterms:modified xsi:type="dcterms:W3CDTF">2015-11-21T11:14:56Z</dcterms:modified>
</cp:coreProperties>
</file>