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6" r:id="rId2"/>
    <p:sldMasterId id="2147483768" r:id="rId3"/>
  </p:sldMasterIdLst>
  <p:notesMasterIdLst>
    <p:notesMasterId r:id="rId24"/>
  </p:notesMasterIdLst>
  <p:handoutMasterIdLst>
    <p:handoutMasterId r:id="rId25"/>
  </p:handoutMasterIdLst>
  <p:sldIdLst>
    <p:sldId id="323" r:id="rId4"/>
    <p:sldId id="324" r:id="rId5"/>
    <p:sldId id="325" r:id="rId6"/>
    <p:sldId id="326" r:id="rId7"/>
    <p:sldId id="327" r:id="rId8"/>
    <p:sldId id="328" r:id="rId9"/>
    <p:sldId id="329" r:id="rId10"/>
    <p:sldId id="330" r:id="rId11"/>
    <p:sldId id="331" r:id="rId12"/>
    <p:sldId id="308" r:id="rId13"/>
    <p:sldId id="305" r:id="rId14"/>
    <p:sldId id="306" r:id="rId15"/>
    <p:sldId id="307" r:id="rId16"/>
    <p:sldId id="304" r:id="rId17"/>
    <p:sldId id="310" r:id="rId18"/>
    <p:sldId id="311" r:id="rId19"/>
    <p:sldId id="312" r:id="rId20"/>
    <p:sldId id="313" r:id="rId21"/>
    <p:sldId id="332" r:id="rId22"/>
    <p:sldId id="275" r:id="rId23"/>
  </p:sldIdLst>
  <p:sldSz cx="9144000" cy="6858000" type="screen4x3"/>
  <p:notesSz cx="9874250" cy="6797675"/>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CCECFF"/>
    <a:srgbClr val="ECECE0"/>
    <a:srgbClr val="15C7B6"/>
    <a:srgbClr val="8E7A66"/>
    <a:srgbClr val="DC7676"/>
    <a:srgbClr val="DBF268"/>
    <a:srgbClr val="3F4D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7526" autoAdjust="0"/>
  </p:normalViewPr>
  <p:slideViewPr>
    <p:cSldViewPr>
      <p:cViewPr varScale="1">
        <p:scale>
          <a:sx n="91" d="100"/>
          <a:sy n="91" d="100"/>
        </p:scale>
        <p:origin x="216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38C2DE-B420-4406-A360-EA268081073A}" type="doc">
      <dgm:prSet loTypeId="urn:microsoft.com/office/officeart/2005/8/layout/radial1" loCatId="relationship" qsTypeId="urn:microsoft.com/office/officeart/2005/8/quickstyle/3d1" qsCatId="3D" csTypeId="urn:microsoft.com/office/officeart/2005/8/colors/accent4_5" csCatId="accent4" phldr="1"/>
      <dgm:spPr/>
      <dgm:t>
        <a:bodyPr/>
        <a:lstStyle/>
        <a:p>
          <a:endParaRPr lang="en-GB"/>
        </a:p>
      </dgm:t>
    </dgm:pt>
    <dgm:pt modelId="{B2DDF4AA-B200-42DC-83A8-405FB0047EEC}">
      <dgm:prSet phldrT="[Text]"/>
      <dgm:spPr/>
      <dgm:t>
        <a:bodyPr/>
        <a:lstStyle/>
        <a:p>
          <a:r>
            <a:rPr lang="en-GB" dirty="0" smtClean="0"/>
            <a:t>CYPSP Regional </a:t>
          </a:r>
          <a:r>
            <a:rPr lang="en-GB" smtClean="0"/>
            <a:t>sub Group</a:t>
          </a:r>
          <a:endParaRPr lang="en-GB" dirty="0"/>
        </a:p>
      </dgm:t>
    </dgm:pt>
    <dgm:pt modelId="{7B8DEB1B-76DA-410B-A36E-B225C7C6CAFC}" type="parTrans" cxnId="{66C064E5-DAC6-441C-930F-0DB17F461AC7}">
      <dgm:prSet/>
      <dgm:spPr/>
      <dgm:t>
        <a:bodyPr/>
        <a:lstStyle/>
        <a:p>
          <a:endParaRPr lang="en-GB"/>
        </a:p>
      </dgm:t>
    </dgm:pt>
    <dgm:pt modelId="{62CD6FA8-5F50-402C-98FF-2C7D3178DBDB}" type="sibTrans" cxnId="{66C064E5-DAC6-441C-930F-0DB17F461AC7}">
      <dgm:prSet/>
      <dgm:spPr/>
      <dgm:t>
        <a:bodyPr/>
        <a:lstStyle/>
        <a:p>
          <a:endParaRPr lang="en-GB"/>
        </a:p>
      </dgm:t>
    </dgm:pt>
    <dgm:pt modelId="{6AE8888A-5CF5-458C-B9D5-998CA86406D2}">
      <dgm:prSet phldrT="[Text]"/>
      <dgm:spPr/>
      <dgm:t>
        <a:bodyPr/>
        <a:lstStyle/>
        <a:p>
          <a:r>
            <a:rPr lang="en-GB" dirty="0" smtClean="0"/>
            <a:t>Developed products for communication &amp; information sharing</a:t>
          </a:r>
          <a:endParaRPr lang="en-GB" dirty="0"/>
        </a:p>
      </dgm:t>
    </dgm:pt>
    <dgm:pt modelId="{2AF107DF-5FAB-47FE-975A-829C67114557}" type="parTrans" cxnId="{F41F1384-AB18-4500-86C9-A68EE059021B}">
      <dgm:prSet/>
      <dgm:spPr/>
      <dgm:t>
        <a:bodyPr/>
        <a:lstStyle/>
        <a:p>
          <a:endParaRPr lang="en-GB"/>
        </a:p>
      </dgm:t>
    </dgm:pt>
    <dgm:pt modelId="{893FD935-DE93-45D1-AA22-CE9BA5CD043A}" type="sibTrans" cxnId="{F41F1384-AB18-4500-86C9-A68EE059021B}">
      <dgm:prSet/>
      <dgm:spPr/>
      <dgm:t>
        <a:bodyPr/>
        <a:lstStyle/>
        <a:p>
          <a:endParaRPr lang="en-GB"/>
        </a:p>
      </dgm:t>
    </dgm:pt>
    <dgm:pt modelId="{6D67B5AF-0ED2-4CBC-BCD0-6C84E0DDC85C}">
      <dgm:prSet phldrT="[Text]"/>
      <dgm:spPr/>
      <dgm:t>
        <a:bodyPr/>
        <a:lstStyle/>
        <a:p>
          <a:r>
            <a:rPr lang="en-GB" dirty="0" smtClean="0"/>
            <a:t>Regional implementation of Champions Model</a:t>
          </a:r>
          <a:endParaRPr lang="en-GB" dirty="0"/>
        </a:p>
      </dgm:t>
    </dgm:pt>
    <dgm:pt modelId="{3929CE92-80F7-47B8-946E-BB9AD61A8AB8}" type="parTrans" cxnId="{3E899066-BDCE-4223-AD4C-DE348D420B11}">
      <dgm:prSet/>
      <dgm:spPr/>
      <dgm:t>
        <a:bodyPr/>
        <a:lstStyle/>
        <a:p>
          <a:endParaRPr lang="en-GB"/>
        </a:p>
      </dgm:t>
    </dgm:pt>
    <dgm:pt modelId="{944C19D8-6640-4EA1-A007-D1517964323B}" type="sibTrans" cxnId="{3E899066-BDCE-4223-AD4C-DE348D420B11}">
      <dgm:prSet/>
      <dgm:spPr/>
      <dgm:t>
        <a:bodyPr/>
        <a:lstStyle/>
        <a:p>
          <a:endParaRPr lang="en-GB"/>
        </a:p>
      </dgm:t>
    </dgm:pt>
    <dgm:pt modelId="{89A24054-9147-4EB0-94F5-582EFADE0276}">
      <dgm:prSet phldrT="[Text]"/>
      <dgm:spPr/>
      <dgm:t>
        <a:bodyPr/>
        <a:lstStyle/>
        <a:p>
          <a:r>
            <a:rPr lang="en-GB" dirty="0" smtClean="0"/>
            <a:t>Shape Strategic Direction</a:t>
          </a:r>
          <a:endParaRPr lang="en-GB" dirty="0"/>
        </a:p>
      </dgm:t>
    </dgm:pt>
    <dgm:pt modelId="{802506E6-DE56-4727-A3CA-808364F140DA}" type="parTrans" cxnId="{92B957A9-AB1A-446F-8044-FC59BE18A026}">
      <dgm:prSet/>
      <dgm:spPr/>
      <dgm:t>
        <a:bodyPr/>
        <a:lstStyle/>
        <a:p>
          <a:endParaRPr lang="en-GB"/>
        </a:p>
      </dgm:t>
    </dgm:pt>
    <dgm:pt modelId="{9BE540C1-8CB4-49DB-AE7E-74E12E3C95B9}" type="sibTrans" cxnId="{92B957A9-AB1A-446F-8044-FC59BE18A026}">
      <dgm:prSet/>
      <dgm:spPr/>
      <dgm:t>
        <a:bodyPr/>
        <a:lstStyle/>
        <a:p>
          <a:endParaRPr lang="en-GB"/>
        </a:p>
      </dgm:t>
    </dgm:pt>
    <dgm:pt modelId="{2F0D449B-1EFE-4271-B249-942081CAD4F6}">
      <dgm:prSet/>
      <dgm:spPr/>
      <dgm:t>
        <a:bodyPr/>
        <a:lstStyle/>
        <a:p>
          <a:r>
            <a:rPr lang="en-GB" dirty="0" smtClean="0"/>
            <a:t>Think Family Collaboration Group-Performance </a:t>
          </a:r>
          <a:endParaRPr lang="en-GB" dirty="0"/>
        </a:p>
      </dgm:t>
    </dgm:pt>
    <dgm:pt modelId="{16D3753D-2333-4939-8AAF-2EE56836A02B}" type="parTrans" cxnId="{C5A0DF50-7362-4640-BC11-54DF3C647B4D}">
      <dgm:prSet/>
      <dgm:spPr/>
      <dgm:t>
        <a:bodyPr/>
        <a:lstStyle/>
        <a:p>
          <a:endParaRPr lang="en-GB"/>
        </a:p>
      </dgm:t>
    </dgm:pt>
    <dgm:pt modelId="{F76B0F84-89B3-4A64-8D4D-739FC803FAA9}" type="sibTrans" cxnId="{C5A0DF50-7362-4640-BC11-54DF3C647B4D}">
      <dgm:prSet/>
      <dgm:spPr/>
      <dgm:t>
        <a:bodyPr/>
        <a:lstStyle/>
        <a:p>
          <a:endParaRPr lang="en-GB"/>
        </a:p>
      </dgm:t>
    </dgm:pt>
    <dgm:pt modelId="{2DE899D0-9B1F-4D0D-AF53-98DF6AF7240F}">
      <dgm:prSet/>
      <dgm:spPr/>
      <dgm:t>
        <a:bodyPr/>
        <a:lstStyle/>
        <a:p>
          <a:r>
            <a:rPr lang="en-GB" b="1" u="sng" dirty="0" smtClean="0"/>
            <a:t>SW Strategy</a:t>
          </a:r>
        </a:p>
        <a:p>
          <a:r>
            <a:rPr lang="en-GB" b="0" u="none" dirty="0" smtClean="0"/>
            <a:t>TF SW Assessment Working Group</a:t>
          </a:r>
          <a:endParaRPr lang="en-GB" b="0" u="none" dirty="0"/>
        </a:p>
      </dgm:t>
    </dgm:pt>
    <dgm:pt modelId="{400E6C49-B360-40DE-B9CF-69631B549F3D}" type="parTrans" cxnId="{F2A74BED-2917-40E1-91E6-4A6197097F63}">
      <dgm:prSet/>
      <dgm:spPr/>
      <dgm:t>
        <a:bodyPr/>
        <a:lstStyle/>
        <a:p>
          <a:endParaRPr lang="en-GB"/>
        </a:p>
      </dgm:t>
    </dgm:pt>
    <dgm:pt modelId="{64726672-8B05-4307-A309-6254B9641D2C}" type="sibTrans" cxnId="{F2A74BED-2917-40E1-91E6-4A6197097F63}">
      <dgm:prSet/>
      <dgm:spPr/>
      <dgm:t>
        <a:bodyPr/>
        <a:lstStyle/>
        <a:p>
          <a:endParaRPr lang="en-GB"/>
        </a:p>
      </dgm:t>
    </dgm:pt>
    <dgm:pt modelId="{E395DA3C-34B5-44EC-B3CA-628441C22DC6}">
      <dgm:prSet/>
      <dgm:spPr/>
      <dgm:t>
        <a:bodyPr/>
        <a:lstStyle/>
        <a:p>
          <a:r>
            <a:rPr lang="en-GB" dirty="0" smtClean="0"/>
            <a:t>Regional Think Family Communications Plan</a:t>
          </a:r>
          <a:endParaRPr lang="en-GB" dirty="0"/>
        </a:p>
      </dgm:t>
    </dgm:pt>
    <dgm:pt modelId="{96C9826E-3BD4-4341-B2E5-957CAE1703BB}" type="parTrans" cxnId="{868BE92A-48D7-4E15-A1D3-A3F3CEB6C8FF}">
      <dgm:prSet/>
      <dgm:spPr/>
      <dgm:t>
        <a:bodyPr/>
        <a:lstStyle/>
        <a:p>
          <a:endParaRPr lang="en-GB"/>
        </a:p>
      </dgm:t>
    </dgm:pt>
    <dgm:pt modelId="{2B5D153D-DD2D-4485-A118-72ED07C58085}" type="sibTrans" cxnId="{868BE92A-48D7-4E15-A1D3-A3F3CEB6C8FF}">
      <dgm:prSet/>
      <dgm:spPr/>
      <dgm:t>
        <a:bodyPr/>
        <a:lstStyle/>
        <a:p>
          <a:endParaRPr lang="en-GB"/>
        </a:p>
      </dgm:t>
    </dgm:pt>
    <dgm:pt modelId="{6FF01CFB-F957-4D9E-9DBA-02704720182E}" type="pres">
      <dgm:prSet presAssocID="{CC38C2DE-B420-4406-A360-EA268081073A}" presName="cycle" presStyleCnt="0">
        <dgm:presLayoutVars>
          <dgm:chMax val="1"/>
          <dgm:dir/>
          <dgm:animLvl val="ctr"/>
          <dgm:resizeHandles val="exact"/>
        </dgm:presLayoutVars>
      </dgm:prSet>
      <dgm:spPr/>
      <dgm:t>
        <a:bodyPr/>
        <a:lstStyle/>
        <a:p>
          <a:endParaRPr lang="en-GB"/>
        </a:p>
      </dgm:t>
    </dgm:pt>
    <dgm:pt modelId="{9AEE919B-0FA8-4E54-A6A9-725D8BFC7AE6}" type="pres">
      <dgm:prSet presAssocID="{B2DDF4AA-B200-42DC-83A8-405FB0047EEC}" presName="centerShape" presStyleLbl="node0" presStyleIdx="0" presStyleCnt="1"/>
      <dgm:spPr/>
      <dgm:t>
        <a:bodyPr/>
        <a:lstStyle/>
        <a:p>
          <a:endParaRPr lang="en-GB"/>
        </a:p>
      </dgm:t>
    </dgm:pt>
    <dgm:pt modelId="{6F5CABA0-0C1D-4F60-BA4F-C4B1F51D0ED7}" type="pres">
      <dgm:prSet presAssocID="{96C9826E-3BD4-4341-B2E5-957CAE1703BB}" presName="Name9" presStyleLbl="parChTrans1D2" presStyleIdx="0" presStyleCnt="6"/>
      <dgm:spPr/>
      <dgm:t>
        <a:bodyPr/>
        <a:lstStyle/>
        <a:p>
          <a:endParaRPr lang="en-GB"/>
        </a:p>
      </dgm:t>
    </dgm:pt>
    <dgm:pt modelId="{81C85E01-460F-4A04-8640-8E70F0DDCABF}" type="pres">
      <dgm:prSet presAssocID="{96C9826E-3BD4-4341-B2E5-957CAE1703BB}" presName="connTx" presStyleLbl="parChTrans1D2" presStyleIdx="0" presStyleCnt="6"/>
      <dgm:spPr/>
      <dgm:t>
        <a:bodyPr/>
        <a:lstStyle/>
        <a:p>
          <a:endParaRPr lang="en-GB"/>
        </a:p>
      </dgm:t>
    </dgm:pt>
    <dgm:pt modelId="{9A872B29-32D6-4F7A-B39F-128D86D67F70}" type="pres">
      <dgm:prSet presAssocID="{E395DA3C-34B5-44EC-B3CA-628441C22DC6}" presName="node" presStyleLbl="node1" presStyleIdx="0" presStyleCnt="6">
        <dgm:presLayoutVars>
          <dgm:bulletEnabled val="1"/>
        </dgm:presLayoutVars>
      </dgm:prSet>
      <dgm:spPr/>
      <dgm:t>
        <a:bodyPr/>
        <a:lstStyle/>
        <a:p>
          <a:endParaRPr lang="en-GB"/>
        </a:p>
      </dgm:t>
    </dgm:pt>
    <dgm:pt modelId="{34ACB276-AB15-4ABB-BBF5-AFE37B607F40}" type="pres">
      <dgm:prSet presAssocID="{16D3753D-2333-4939-8AAF-2EE56836A02B}" presName="Name9" presStyleLbl="parChTrans1D2" presStyleIdx="1" presStyleCnt="6"/>
      <dgm:spPr/>
      <dgm:t>
        <a:bodyPr/>
        <a:lstStyle/>
        <a:p>
          <a:endParaRPr lang="en-GB"/>
        </a:p>
      </dgm:t>
    </dgm:pt>
    <dgm:pt modelId="{96112169-C25A-4C41-96AB-4ACA9F407FB2}" type="pres">
      <dgm:prSet presAssocID="{16D3753D-2333-4939-8AAF-2EE56836A02B}" presName="connTx" presStyleLbl="parChTrans1D2" presStyleIdx="1" presStyleCnt="6"/>
      <dgm:spPr/>
      <dgm:t>
        <a:bodyPr/>
        <a:lstStyle/>
        <a:p>
          <a:endParaRPr lang="en-GB"/>
        </a:p>
      </dgm:t>
    </dgm:pt>
    <dgm:pt modelId="{2E471EFF-BD50-41F9-B98B-00EB96FFF17C}" type="pres">
      <dgm:prSet presAssocID="{2F0D449B-1EFE-4271-B249-942081CAD4F6}" presName="node" presStyleLbl="node1" presStyleIdx="1" presStyleCnt="6" custRadScaleRad="148465" custRadScaleInc="19785">
        <dgm:presLayoutVars>
          <dgm:bulletEnabled val="1"/>
        </dgm:presLayoutVars>
      </dgm:prSet>
      <dgm:spPr/>
      <dgm:t>
        <a:bodyPr/>
        <a:lstStyle/>
        <a:p>
          <a:endParaRPr lang="en-GB"/>
        </a:p>
      </dgm:t>
    </dgm:pt>
    <dgm:pt modelId="{5E0CE986-FD26-4B1A-9AFC-A72F2508A85D}" type="pres">
      <dgm:prSet presAssocID="{400E6C49-B360-40DE-B9CF-69631B549F3D}" presName="Name9" presStyleLbl="parChTrans1D2" presStyleIdx="2" presStyleCnt="6"/>
      <dgm:spPr/>
      <dgm:t>
        <a:bodyPr/>
        <a:lstStyle/>
        <a:p>
          <a:endParaRPr lang="en-GB"/>
        </a:p>
      </dgm:t>
    </dgm:pt>
    <dgm:pt modelId="{604EB558-90EC-4134-BEEF-F855AE82AD56}" type="pres">
      <dgm:prSet presAssocID="{400E6C49-B360-40DE-B9CF-69631B549F3D}" presName="connTx" presStyleLbl="parChTrans1D2" presStyleIdx="2" presStyleCnt="6"/>
      <dgm:spPr/>
      <dgm:t>
        <a:bodyPr/>
        <a:lstStyle/>
        <a:p>
          <a:endParaRPr lang="en-GB"/>
        </a:p>
      </dgm:t>
    </dgm:pt>
    <dgm:pt modelId="{5E88E9B2-2A8E-4C43-B4E7-2FEA5D757C62}" type="pres">
      <dgm:prSet presAssocID="{2DE899D0-9B1F-4D0D-AF53-98DF6AF7240F}" presName="node" presStyleLbl="node1" presStyleIdx="2" presStyleCnt="6" custRadScaleRad="145000" custRadScaleInc="-14228">
        <dgm:presLayoutVars>
          <dgm:bulletEnabled val="1"/>
        </dgm:presLayoutVars>
      </dgm:prSet>
      <dgm:spPr/>
      <dgm:t>
        <a:bodyPr/>
        <a:lstStyle/>
        <a:p>
          <a:endParaRPr lang="en-GB"/>
        </a:p>
      </dgm:t>
    </dgm:pt>
    <dgm:pt modelId="{99C27717-45C3-445B-A717-49ECD8F99B5E}" type="pres">
      <dgm:prSet presAssocID="{2AF107DF-5FAB-47FE-975A-829C67114557}" presName="Name9" presStyleLbl="parChTrans1D2" presStyleIdx="3" presStyleCnt="6"/>
      <dgm:spPr/>
      <dgm:t>
        <a:bodyPr/>
        <a:lstStyle/>
        <a:p>
          <a:endParaRPr lang="en-GB"/>
        </a:p>
      </dgm:t>
    </dgm:pt>
    <dgm:pt modelId="{9107E036-301E-4FEC-841A-4C75D034643E}" type="pres">
      <dgm:prSet presAssocID="{2AF107DF-5FAB-47FE-975A-829C67114557}" presName="connTx" presStyleLbl="parChTrans1D2" presStyleIdx="3" presStyleCnt="6"/>
      <dgm:spPr/>
      <dgm:t>
        <a:bodyPr/>
        <a:lstStyle/>
        <a:p>
          <a:endParaRPr lang="en-GB"/>
        </a:p>
      </dgm:t>
    </dgm:pt>
    <dgm:pt modelId="{C1F6A9CC-20AA-4591-8A91-A7C3871E2BDD}" type="pres">
      <dgm:prSet presAssocID="{6AE8888A-5CF5-458C-B9D5-998CA86406D2}" presName="node" presStyleLbl="node1" presStyleIdx="3" presStyleCnt="6" custRadScaleRad="106853" custRadScaleInc="599">
        <dgm:presLayoutVars>
          <dgm:bulletEnabled val="1"/>
        </dgm:presLayoutVars>
      </dgm:prSet>
      <dgm:spPr/>
      <dgm:t>
        <a:bodyPr/>
        <a:lstStyle/>
        <a:p>
          <a:endParaRPr lang="en-GB"/>
        </a:p>
      </dgm:t>
    </dgm:pt>
    <dgm:pt modelId="{BB205BDC-AE3B-4D60-A3F2-E31FF750C4D1}" type="pres">
      <dgm:prSet presAssocID="{3929CE92-80F7-47B8-946E-BB9AD61A8AB8}" presName="Name9" presStyleLbl="parChTrans1D2" presStyleIdx="4" presStyleCnt="6"/>
      <dgm:spPr/>
      <dgm:t>
        <a:bodyPr/>
        <a:lstStyle/>
        <a:p>
          <a:endParaRPr lang="en-GB"/>
        </a:p>
      </dgm:t>
    </dgm:pt>
    <dgm:pt modelId="{0CAA5DAE-E5FF-431E-936B-21A7158413E3}" type="pres">
      <dgm:prSet presAssocID="{3929CE92-80F7-47B8-946E-BB9AD61A8AB8}" presName="connTx" presStyleLbl="parChTrans1D2" presStyleIdx="4" presStyleCnt="6"/>
      <dgm:spPr/>
      <dgm:t>
        <a:bodyPr/>
        <a:lstStyle/>
        <a:p>
          <a:endParaRPr lang="en-GB"/>
        </a:p>
      </dgm:t>
    </dgm:pt>
    <dgm:pt modelId="{C6A8917D-9783-4B07-88C6-C6CBC5B74B3F}" type="pres">
      <dgm:prSet presAssocID="{6D67B5AF-0ED2-4CBC-BCD0-6C84E0DDC85C}" presName="node" presStyleLbl="node1" presStyleIdx="4" presStyleCnt="6" custRadScaleRad="126099" custRadScaleInc="11599">
        <dgm:presLayoutVars>
          <dgm:bulletEnabled val="1"/>
        </dgm:presLayoutVars>
      </dgm:prSet>
      <dgm:spPr/>
      <dgm:t>
        <a:bodyPr/>
        <a:lstStyle/>
        <a:p>
          <a:endParaRPr lang="en-GB"/>
        </a:p>
      </dgm:t>
    </dgm:pt>
    <dgm:pt modelId="{29389C2A-1BCC-465A-985C-1E1DD1ED933D}" type="pres">
      <dgm:prSet presAssocID="{802506E6-DE56-4727-A3CA-808364F140DA}" presName="Name9" presStyleLbl="parChTrans1D2" presStyleIdx="5" presStyleCnt="6"/>
      <dgm:spPr/>
      <dgm:t>
        <a:bodyPr/>
        <a:lstStyle/>
        <a:p>
          <a:endParaRPr lang="en-GB"/>
        </a:p>
      </dgm:t>
    </dgm:pt>
    <dgm:pt modelId="{5BEB6F8E-0D24-40D0-8B01-787104AE0723}" type="pres">
      <dgm:prSet presAssocID="{802506E6-DE56-4727-A3CA-808364F140DA}" presName="connTx" presStyleLbl="parChTrans1D2" presStyleIdx="5" presStyleCnt="6"/>
      <dgm:spPr/>
      <dgm:t>
        <a:bodyPr/>
        <a:lstStyle/>
        <a:p>
          <a:endParaRPr lang="en-GB"/>
        </a:p>
      </dgm:t>
    </dgm:pt>
    <dgm:pt modelId="{A2D7225F-8C40-44D7-8511-728BC580777A}" type="pres">
      <dgm:prSet presAssocID="{89A24054-9147-4EB0-94F5-582EFADE0276}" presName="node" presStyleLbl="node1" presStyleIdx="5" presStyleCnt="6" custRadScaleRad="127909" custRadScaleInc="-21672">
        <dgm:presLayoutVars>
          <dgm:bulletEnabled val="1"/>
        </dgm:presLayoutVars>
      </dgm:prSet>
      <dgm:spPr/>
      <dgm:t>
        <a:bodyPr/>
        <a:lstStyle/>
        <a:p>
          <a:endParaRPr lang="en-GB"/>
        </a:p>
      </dgm:t>
    </dgm:pt>
  </dgm:ptLst>
  <dgm:cxnLst>
    <dgm:cxn modelId="{F41F1384-AB18-4500-86C9-A68EE059021B}" srcId="{B2DDF4AA-B200-42DC-83A8-405FB0047EEC}" destId="{6AE8888A-5CF5-458C-B9D5-998CA86406D2}" srcOrd="3" destOrd="0" parTransId="{2AF107DF-5FAB-47FE-975A-829C67114557}" sibTransId="{893FD935-DE93-45D1-AA22-CE9BA5CD043A}"/>
    <dgm:cxn modelId="{9B9B9410-D388-47B8-A065-8BBC7FD47D39}" type="presOf" srcId="{CC38C2DE-B420-4406-A360-EA268081073A}" destId="{6FF01CFB-F957-4D9E-9DBA-02704720182E}" srcOrd="0" destOrd="0" presId="urn:microsoft.com/office/officeart/2005/8/layout/radial1"/>
    <dgm:cxn modelId="{868BE92A-48D7-4E15-A1D3-A3F3CEB6C8FF}" srcId="{B2DDF4AA-B200-42DC-83A8-405FB0047EEC}" destId="{E395DA3C-34B5-44EC-B3CA-628441C22DC6}" srcOrd="0" destOrd="0" parTransId="{96C9826E-3BD4-4341-B2E5-957CAE1703BB}" sibTransId="{2B5D153D-DD2D-4485-A118-72ED07C58085}"/>
    <dgm:cxn modelId="{95712360-1A17-4671-9EC8-68A933745775}" type="presOf" srcId="{2AF107DF-5FAB-47FE-975A-829C67114557}" destId="{9107E036-301E-4FEC-841A-4C75D034643E}" srcOrd="1" destOrd="0" presId="urn:microsoft.com/office/officeart/2005/8/layout/radial1"/>
    <dgm:cxn modelId="{ED7A0983-FCB2-4939-9B6B-CE5817D24248}" type="presOf" srcId="{802506E6-DE56-4727-A3CA-808364F140DA}" destId="{5BEB6F8E-0D24-40D0-8B01-787104AE0723}" srcOrd="1" destOrd="0" presId="urn:microsoft.com/office/officeart/2005/8/layout/radial1"/>
    <dgm:cxn modelId="{3E899066-BDCE-4223-AD4C-DE348D420B11}" srcId="{B2DDF4AA-B200-42DC-83A8-405FB0047EEC}" destId="{6D67B5AF-0ED2-4CBC-BCD0-6C84E0DDC85C}" srcOrd="4" destOrd="0" parTransId="{3929CE92-80F7-47B8-946E-BB9AD61A8AB8}" sibTransId="{944C19D8-6640-4EA1-A007-D1517964323B}"/>
    <dgm:cxn modelId="{92B957A9-AB1A-446F-8044-FC59BE18A026}" srcId="{B2DDF4AA-B200-42DC-83A8-405FB0047EEC}" destId="{89A24054-9147-4EB0-94F5-582EFADE0276}" srcOrd="5" destOrd="0" parTransId="{802506E6-DE56-4727-A3CA-808364F140DA}" sibTransId="{9BE540C1-8CB4-49DB-AE7E-74E12E3C95B9}"/>
    <dgm:cxn modelId="{2CDC0396-7163-4605-8FD6-6271B9BEFD90}" type="presOf" srcId="{400E6C49-B360-40DE-B9CF-69631B549F3D}" destId="{604EB558-90EC-4134-BEEF-F855AE82AD56}" srcOrd="1" destOrd="0" presId="urn:microsoft.com/office/officeart/2005/8/layout/radial1"/>
    <dgm:cxn modelId="{DBA18589-8A0B-4CE0-AC9C-567DBC6BB0F7}" type="presOf" srcId="{400E6C49-B360-40DE-B9CF-69631B549F3D}" destId="{5E0CE986-FD26-4B1A-9AFC-A72F2508A85D}" srcOrd="0" destOrd="0" presId="urn:microsoft.com/office/officeart/2005/8/layout/radial1"/>
    <dgm:cxn modelId="{0169E59F-8070-427F-A855-8C8598BB91D2}" type="presOf" srcId="{3929CE92-80F7-47B8-946E-BB9AD61A8AB8}" destId="{0CAA5DAE-E5FF-431E-936B-21A7158413E3}" srcOrd="1" destOrd="0" presId="urn:microsoft.com/office/officeart/2005/8/layout/radial1"/>
    <dgm:cxn modelId="{34A9A45A-74FC-49E1-A340-C33CC203AF20}" type="presOf" srcId="{16D3753D-2333-4939-8AAF-2EE56836A02B}" destId="{96112169-C25A-4C41-96AB-4ACA9F407FB2}" srcOrd="1" destOrd="0" presId="urn:microsoft.com/office/officeart/2005/8/layout/radial1"/>
    <dgm:cxn modelId="{66C064E5-DAC6-441C-930F-0DB17F461AC7}" srcId="{CC38C2DE-B420-4406-A360-EA268081073A}" destId="{B2DDF4AA-B200-42DC-83A8-405FB0047EEC}" srcOrd="0" destOrd="0" parTransId="{7B8DEB1B-76DA-410B-A36E-B225C7C6CAFC}" sibTransId="{62CD6FA8-5F50-402C-98FF-2C7D3178DBDB}"/>
    <dgm:cxn modelId="{31DDE4C6-0298-4318-A5CE-E60F4B48290A}" type="presOf" srcId="{3929CE92-80F7-47B8-946E-BB9AD61A8AB8}" destId="{BB205BDC-AE3B-4D60-A3F2-E31FF750C4D1}" srcOrd="0" destOrd="0" presId="urn:microsoft.com/office/officeart/2005/8/layout/radial1"/>
    <dgm:cxn modelId="{A14D3139-454D-47FE-A973-CA5C162C78A8}" type="presOf" srcId="{89A24054-9147-4EB0-94F5-582EFADE0276}" destId="{A2D7225F-8C40-44D7-8511-728BC580777A}" srcOrd="0" destOrd="0" presId="urn:microsoft.com/office/officeart/2005/8/layout/radial1"/>
    <dgm:cxn modelId="{2C47F398-F5D7-4613-96E7-5CBFDEAE3278}" type="presOf" srcId="{2DE899D0-9B1F-4D0D-AF53-98DF6AF7240F}" destId="{5E88E9B2-2A8E-4C43-B4E7-2FEA5D757C62}" srcOrd="0" destOrd="0" presId="urn:microsoft.com/office/officeart/2005/8/layout/radial1"/>
    <dgm:cxn modelId="{AF6D43E3-E54E-49C2-A0C5-6F410D6AEC1D}" type="presOf" srcId="{96C9826E-3BD4-4341-B2E5-957CAE1703BB}" destId="{81C85E01-460F-4A04-8640-8E70F0DDCABF}" srcOrd="1" destOrd="0" presId="urn:microsoft.com/office/officeart/2005/8/layout/radial1"/>
    <dgm:cxn modelId="{681BEAFC-999A-422C-98F4-F4A47084D8BC}" type="presOf" srcId="{6D67B5AF-0ED2-4CBC-BCD0-6C84E0DDC85C}" destId="{C6A8917D-9783-4B07-88C6-C6CBC5B74B3F}" srcOrd="0" destOrd="0" presId="urn:microsoft.com/office/officeart/2005/8/layout/radial1"/>
    <dgm:cxn modelId="{830B5D71-C6EE-40BE-94B7-AE9B01AA1A57}" type="presOf" srcId="{6AE8888A-5CF5-458C-B9D5-998CA86406D2}" destId="{C1F6A9CC-20AA-4591-8A91-A7C3871E2BDD}" srcOrd="0" destOrd="0" presId="urn:microsoft.com/office/officeart/2005/8/layout/radial1"/>
    <dgm:cxn modelId="{F2A74BED-2917-40E1-91E6-4A6197097F63}" srcId="{B2DDF4AA-B200-42DC-83A8-405FB0047EEC}" destId="{2DE899D0-9B1F-4D0D-AF53-98DF6AF7240F}" srcOrd="2" destOrd="0" parTransId="{400E6C49-B360-40DE-B9CF-69631B549F3D}" sibTransId="{64726672-8B05-4307-A309-6254B9641D2C}"/>
    <dgm:cxn modelId="{0BC8D4C6-F20C-447C-A5D6-9F37E79CF738}" type="presOf" srcId="{2F0D449B-1EFE-4271-B249-942081CAD4F6}" destId="{2E471EFF-BD50-41F9-B98B-00EB96FFF17C}" srcOrd="0" destOrd="0" presId="urn:microsoft.com/office/officeart/2005/8/layout/radial1"/>
    <dgm:cxn modelId="{55F12E9C-AF75-4D1F-9539-631424CA9E1A}" type="presOf" srcId="{16D3753D-2333-4939-8AAF-2EE56836A02B}" destId="{34ACB276-AB15-4ABB-BBF5-AFE37B607F40}" srcOrd="0" destOrd="0" presId="urn:microsoft.com/office/officeart/2005/8/layout/radial1"/>
    <dgm:cxn modelId="{39547535-41CC-4AB1-963D-529DE443C476}" type="presOf" srcId="{802506E6-DE56-4727-A3CA-808364F140DA}" destId="{29389C2A-1BCC-465A-985C-1E1DD1ED933D}" srcOrd="0" destOrd="0" presId="urn:microsoft.com/office/officeart/2005/8/layout/radial1"/>
    <dgm:cxn modelId="{70BD9623-AFFC-49A4-AE69-7BFC9E1767A0}" type="presOf" srcId="{E395DA3C-34B5-44EC-B3CA-628441C22DC6}" destId="{9A872B29-32D6-4F7A-B39F-128D86D67F70}" srcOrd="0" destOrd="0" presId="urn:microsoft.com/office/officeart/2005/8/layout/radial1"/>
    <dgm:cxn modelId="{AE59DF85-66B7-4523-9105-23505088129C}" type="presOf" srcId="{B2DDF4AA-B200-42DC-83A8-405FB0047EEC}" destId="{9AEE919B-0FA8-4E54-A6A9-725D8BFC7AE6}" srcOrd="0" destOrd="0" presId="urn:microsoft.com/office/officeart/2005/8/layout/radial1"/>
    <dgm:cxn modelId="{2C34CCE2-DA6C-4237-9237-6BDEB17B7335}" type="presOf" srcId="{96C9826E-3BD4-4341-B2E5-957CAE1703BB}" destId="{6F5CABA0-0C1D-4F60-BA4F-C4B1F51D0ED7}" srcOrd="0" destOrd="0" presId="urn:microsoft.com/office/officeart/2005/8/layout/radial1"/>
    <dgm:cxn modelId="{C5A0DF50-7362-4640-BC11-54DF3C647B4D}" srcId="{B2DDF4AA-B200-42DC-83A8-405FB0047EEC}" destId="{2F0D449B-1EFE-4271-B249-942081CAD4F6}" srcOrd="1" destOrd="0" parTransId="{16D3753D-2333-4939-8AAF-2EE56836A02B}" sibTransId="{F76B0F84-89B3-4A64-8D4D-739FC803FAA9}"/>
    <dgm:cxn modelId="{81938774-4FF1-4BF8-9E70-8B43BF6CFACE}" type="presOf" srcId="{2AF107DF-5FAB-47FE-975A-829C67114557}" destId="{99C27717-45C3-445B-A717-49ECD8F99B5E}" srcOrd="0" destOrd="0" presId="urn:microsoft.com/office/officeart/2005/8/layout/radial1"/>
    <dgm:cxn modelId="{C8471E62-0ADB-405C-8F68-8F2BA81E2847}" type="presParOf" srcId="{6FF01CFB-F957-4D9E-9DBA-02704720182E}" destId="{9AEE919B-0FA8-4E54-A6A9-725D8BFC7AE6}" srcOrd="0" destOrd="0" presId="urn:microsoft.com/office/officeart/2005/8/layout/radial1"/>
    <dgm:cxn modelId="{1CE836A2-E68C-4FB0-9EC5-3801B6D957FF}" type="presParOf" srcId="{6FF01CFB-F957-4D9E-9DBA-02704720182E}" destId="{6F5CABA0-0C1D-4F60-BA4F-C4B1F51D0ED7}" srcOrd="1" destOrd="0" presId="urn:microsoft.com/office/officeart/2005/8/layout/radial1"/>
    <dgm:cxn modelId="{68BEFFE2-47EE-439B-98A4-CEF326B3ED82}" type="presParOf" srcId="{6F5CABA0-0C1D-4F60-BA4F-C4B1F51D0ED7}" destId="{81C85E01-460F-4A04-8640-8E70F0DDCABF}" srcOrd="0" destOrd="0" presId="urn:microsoft.com/office/officeart/2005/8/layout/radial1"/>
    <dgm:cxn modelId="{34BFFECE-473F-46F9-8B25-989349CA20D4}" type="presParOf" srcId="{6FF01CFB-F957-4D9E-9DBA-02704720182E}" destId="{9A872B29-32D6-4F7A-B39F-128D86D67F70}" srcOrd="2" destOrd="0" presId="urn:microsoft.com/office/officeart/2005/8/layout/radial1"/>
    <dgm:cxn modelId="{9AC8CD4E-56EE-458B-A73B-1460B9AD79C7}" type="presParOf" srcId="{6FF01CFB-F957-4D9E-9DBA-02704720182E}" destId="{34ACB276-AB15-4ABB-BBF5-AFE37B607F40}" srcOrd="3" destOrd="0" presId="urn:microsoft.com/office/officeart/2005/8/layout/radial1"/>
    <dgm:cxn modelId="{A6E4D6D2-FD3A-40E8-8E1D-2CDD4E1F618F}" type="presParOf" srcId="{34ACB276-AB15-4ABB-BBF5-AFE37B607F40}" destId="{96112169-C25A-4C41-96AB-4ACA9F407FB2}" srcOrd="0" destOrd="0" presId="urn:microsoft.com/office/officeart/2005/8/layout/radial1"/>
    <dgm:cxn modelId="{21288BBF-3010-424A-B34D-8C5DC458CC6D}" type="presParOf" srcId="{6FF01CFB-F957-4D9E-9DBA-02704720182E}" destId="{2E471EFF-BD50-41F9-B98B-00EB96FFF17C}" srcOrd="4" destOrd="0" presId="urn:microsoft.com/office/officeart/2005/8/layout/radial1"/>
    <dgm:cxn modelId="{3FA248E9-8552-4EA7-B825-0D0C3AE65234}" type="presParOf" srcId="{6FF01CFB-F957-4D9E-9DBA-02704720182E}" destId="{5E0CE986-FD26-4B1A-9AFC-A72F2508A85D}" srcOrd="5" destOrd="0" presId="urn:microsoft.com/office/officeart/2005/8/layout/radial1"/>
    <dgm:cxn modelId="{AB5CEDB2-AA82-439A-9BD1-6C4C515EA393}" type="presParOf" srcId="{5E0CE986-FD26-4B1A-9AFC-A72F2508A85D}" destId="{604EB558-90EC-4134-BEEF-F855AE82AD56}" srcOrd="0" destOrd="0" presId="urn:microsoft.com/office/officeart/2005/8/layout/radial1"/>
    <dgm:cxn modelId="{0E014CF4-4B86-482F-A17E-20D9155AD232}" type="presParOf" srcId="{6FF01CFB-F957-4D9E-9DBA-02704720182E}" destId="{5E88E9B2-2A8E-4C43-B4E7-2FEA5D757C62}" srcOrd="6" destOrd="0" presId="urn:microsoft.com/office/officeart/2005/8/layout/radial1"/>
    <dgm:cxn modelId="{3D9C7078-9FB2-4EF2-8D94-0E4718E9446E}" type="presParOf" srcId="{6FF01CFB-F957-4D9E-9DBA-02704720182E}" destId="{99C27717-45C3-445B-A717-49ECD8F99B5E}" srcOrd="7" destOrd="0" presId="urn:microsoft.com/office/officeart/2005/8/layout/radial1"/>
    <dgm:cxn modelId="{2CF8B432-C84C-4AED-8FAD-7D800AEBAEDF}" type="presParOf" srcId="{99C27717-45C3-445B-A717-49ECD8F99B5E}" destId="{9107E036-301E-4FEC-841A-4C75D034643E}" srcOrd="0" destOrd="0" presId="urn:microsoft.com/office/officeart/2005/8/layout/radial1"/>
    <dgm:cxn modelId="{C5684B5B-5772-4548-821A-D2FDCE294BF3}" type="presParOf" srcId="{6FF01CFB-F957-4D9E-9DBA-02704720182E}" destId="{C1F6A9CC-20AA-4591-8A91-A7C3871E2BDD}" srcOrd="8" destOrd="0" presId="urn:microsoft.com/office/officeart/2005/8/layout/radial1"/>
    <dgm:cxn modelId="{B5B2EDC8-40D0-49CA-9D12-48DC8FFB443E}" type="presParOf" srcId="{6FF01CFB-F957-4D9E-9DBA-02704720182E}" destId="{BB205BDC-AE3B-4D60-A3F2-E31FF750C4D1}" srcOrd="9" destOrd="0" presId="urn:microsoft.com/office/officeart/2005/8/layout/radial1"/>
    <dgm:cxn modelId="{4655CCC1-34A6-4B7F-AEE1-4C4206612468}" type="presParOf" srcId="{BB205BDC-AE3B-4D60-A3F2-E31FF750C4D1}" destId="{0CAA5DAE-E5FF-431E-936B-21A7158413E3}" srcOrd="0" destOrd="0" presId="urn:microsoft.com/office/officeart/2005/8/layout/radial1"/>
    <dgm:cxn modelId="{1B78B902-957C-4831-A5E7-578BA32DF117}" type="presParOf" srcId="{6FF01CFB-F957-4D9E-9DBA-02704720182E}" destId="{C6A8917D-9783-4B07-88C6-C6CBC5B74B3F}" srcOrd="10" destOrd="0" presId="urn:microsoft.com/office/officeart/2005/8/layout/radial1"/>
    <dgm:cxn modelId="{5C0C27F2-97CF-4D64-A944-4EA8D2BA8A53}" type="presParOf" srcId="{6FF01CFB-F957-4D9E-9DBA-02704720182E}" destId="{29389C2A-1BCC-465A-985C-1E1DD1ED933D}" srcOrd="11" destOrd="0" presId="urn:microsoft.com/office/officeart/2005/8/layout/radial1"/>
    <dgm:cxn modelId="{1992237D-2C2F-4E51-AD4C-EB8A7079EE05}" type="presParOf" srcId="{29389C2A-1BCC-465A-985C-1E1DD1ED933D}" destId="{5BEB6F8E-0D24-40D0-8B01-787104AE0723}" srcOrd="0" destOrd="0" presId="urn:microsoft.com/office/officeart/2005/8/layout/radial1"/>
    <dgm:cxn modelId="{1222CEED-D7F7-47EB-A128-0B93DE1C84FB}" type="presParOf" srcId="{6FF01CFB-F957-4D9E-9DBA-02704720182E}" destId="{A2D7225F-8C40-44D7-8511-728BC580777A}"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38C2DE-B420-4406-A360-EA268081073A}" type="doc">
      <dgm:prSet loTypeId="urn:microsoft.com/office/officeart/2005/8/layout/radial1" loCatId="relationship" qsTypeId="urn:microsoft.com/office/officeart/2005/8/quickstyle/3d1" qsCatId="3D" csTypeId="urn:microsoft.com/office/officeart/2005/8/colors/accent4_5" csCatId="accent4" phldr="1"/>
      <dgm:spPr/>
      <dgm:t>
        <a:bodyPr/>
        <a:lstStyle/>
        <a:p>
          <a:endParaRPr lang="en-GB"/>
        </a:p>
      </dgm:t>
    </dgm:pt>
    <dgm:pt modelId="{B2DDF4AA-B200-42DC-83A8-405FB0047EEC}">
      <dgm:prSet phldrT="[Text]"/>
      <dgm:spPr/>
      <dgm:t>
        <a:bodyPr/>
        <a:lstStyle/>
        <a:p>
          <a:r>
            <a:rPr lang="en-GB" b="1" dirty="0" smtClean="0"/>
            <a:t>Health &amp; Social Care Trusts Interface Groups</a:t>
          </a:r>
          <a:endParaRPr lang="en-GB" b="1" dirty="0"/>
        </a:p>
      </dgm:t>
    </dgm:pt>
    <dgm:pt modelId="{7B8DEB1B-76DA-410B-A36E-B225C7C6CAFC}" type="parTrans" cxnId="{66C064E5-DAC6-441C-930F-0DB17F461AC7}">
      <dgm:prSet/>
      <dgm:spPr/>
      <dgm:t>
        <a:bodyPr/>
        <a:lstStyle/>
        <a:p>
          <a:endParaRPr lang="en-GB"/>
        </a:p>
      </dgm:t>
    </dgm:pt>
    <dgm:pt modelId="{62CD6FA8-5F50-402C-98FF-2C7D3178DBDB}" type="sibTrans" cxnId="{66C064E5-DAC6-441C-930F-0DB17F461AC7}">
      <dgm:prSet/>
      <dgm:spPr/>
      <dgm:t>
        <a:bodyPr/>
        <a:lstStyle/>
        <a:p>
          <a:endParaRPr lang="en-GB"/>
        </a:p>
      </dgm:t>
    </dgm:pt>
    <dgm:pt modelId="{6AE8888A-5CF5-458C-B9D5-998CA86406D2}">
      <dgm:prSet phldrT="[Text]"/>
      <dgm:spPr/>
      <dgm:t>
        <a:bodyPr/>
        <a:lstStyle/>
        <a:p>
          <a:r>
            <a:rPr lang="en-GB" dirty="0" smtClean="0"/>
            <a:t>Connections with other Trust forums regarding accountability</a:t>
          </a:r>
          <a:endParaRPr lang="en-GB" dirty="0"/>
        </a:p>
      </dgm:t>
    </dgm:pt>
    <dgm:pt modelId="{2AF107DF-5FAB-47FE-975A-829C67114557}" type="parTrans" cxnId="{F41F1384-AB18-4500-86C9-A68EE059021B}">
      <dgm:prSet/>
      <dgm:spPr/>
      <dgm:t>
        <a:bodyPr/>
        <a:lstStyle/>
        <a:p>
          <a:endParaRPr lang="en-GB"/>
        </a:p>
      </dgm:t>
    </dgm:pt>
    <dgm:pt modelId="{893FD935-DE93-45D1-AA22-CE9BA5CD043A}" type="sibTrans" cxnId="{F41F1384-AB18-4500-86C9-A68EE059021B}">
      <dgm:prSet/>
      <dgm:spPr/>
      <dgm:t>
        <a:bodyPr/>
        <a:lstStyle/>
        <a:p>
          <a:endParaRPr lang="en-GB"/>
        </a:p>
      </dgm:t>
    </dgm:pt>
    <dgm:pt modelId="{6D67B5AF-0ED2-4CBC-BCD0-6C84E0DDC85C}">
      <dgm:prSet phldrT="[Text]"/>
      <dgm:spPr/>
      <dgm:t>
        <a:bodyPr/>
        <a:lstStyle/>
        <a:p>
          <a:r>
            <a:rPr lang="en-GB" dirty="0" smtClean="0"/>
            <a:t>Develop Local Champions</a:t>
          </a:r>
          <a:endParaRPr lang="en-GB" dirty="0"/>
        </a:p>
      </dgm:t>
    </dgm:pt>
    <dgm:pt modelId="{3929CE92-80F7-47B8-946E-BB9AD61A8AB8}" type="parTrans" cxnId="{3E899066-BDCE-4223-AD4C-DE348D420B11}">
      <dgm:prSet/>
      <dgm:spPr/>
      <dgm:t>
        <a:bodyPr/>
        <a:lstStyle/>
        <a:p>
          <a:endParaRPr lang="en-GB"/>
        </a:p>
      </dgm:t>
    </dgm:pt>
    <dgm:pt modelId="{944C19D8-6640-4EA1-A007-D1517964323B}" type="sibTrans" cxnId="{3E899066-BDCE-4223-AD4C-DE348D420B11}">
      <dgm:prSet/>
      <dgm:spPr/>
      <dgm:t>
        <a:bodyPr/>
        <a:lstStyle/>
        <a:p>
          <a:endParaRPr lang="en-GB"/>
        </a:p>
      </dgm:t>
    </dgm:pt>
    <dgm:pt modelId="{89A24054-9147-4EB0-94F5-582EFADE0276}">
      <dgm:prSet phldrT="[Text]"/>
      <dgm:spPr/>
      <dgm:t>
        <a:bodyPr/>
        <a:lstStyle/>
        <a:p>
          <a:r>
            <a:rPr lang="en-GB" dirty="0" smtClean="0"/>
            <a:t>Linked into Performance Agenda</a:t>
          </a:r>
          <a:endParaRPr lang="en-GB" dirty="0"/>
        </a:p>
      </dgm:t>
    </dgm:pt>
    <dgm:pt modelId="{802506E6-DE56-4727-A3CA-808364F140DA}" type="parTrans" cxnId="{92B957A9-AB1A-446F-8044-FC59BE18A026}">
      <dgm:prSet/>
      <dgm:spPr/>
      <dgm:t>
        <a:bodyPr/>
        <a:lstStyle/>
        <a:p>
          <a:endParaRPr lang="en-GB"/>
        </a:p>
      </dgm:t>
    </dgm:pt>
    <dgm:pt modelId="{9BE540C1-8CB4-49DB-AE7E-74E12E3C95B9}" type="sibTrans" cxnId="{92B957A9-AB1A-446F-8044-FC59BE18A026}">
      <dgm:prSet/>
      <dgm:spPr/>
      <dgm:t>
        <a:bodyPr/>
        <a:lstStyle/>
        <a:p>
          <a:endParaRPr lang="en-GB"/>
        </a:p>
      </dgm:t>
    </dgm:pt>
    <dgm:pt modelId="{2F0D449B-1EFE-4271-B249-942081CAD4F6}">
      <dgm:prSet/>
      <dgm:spPr/>
      <dgm:t>
        <a:bodyPr/>
        <a:lstStyle/>
        <a:p>
          <a:r>
            <a:rPr lang="en-GB" dirty="0" smtClean="0"/>
            <a:t>South Eastern Trust Pilot </a:t>
          </a:r>
          <a:endParaRPr lang="en-GB" dirty="0"/>
        </a:p>
      </dgm:t>
    </dgm:pt>
    <dgm:pt modelId="{16D3753D-2333-4939-8AAF-2EE56836A02B}" type="parTrans" cxnId="{C5A0DF50-7362-4640-BC11-54DF3C647B4D}">
      <dgm:prSet/>
      <dgm:spPr/>
      <dgm:t>
        <a:bodyPr/>
        <a:lstStyle/>
        <a:p>
          <a:endParaRPr lang="en-GB"/>
        </a:p>
      </dgm:t>
    </dgm:pt>
    <dgm:pt modelId="{F76B0F84-89B3-4A64-8D4D-739FC803FAA9}" type="sibTrans" cxnId="{C5A0DF50-7362-4640-BC11-54DF3C647B4D}">
      <dgm:prSet/>
      <dgm:spPr/>
      <dgm:t>
        <a:bodyPr/>
        <a:lstStyle/>
        <a:p>
          <a:endParaRPr lang="en-GB"/>
        </a:p>
      </dgm:t>
    </dgm:pt>
    <dgm:pt modelId="{2DE899D0-9B1F-4D0D-AF53-98DF6AF7240F}">
      <dgm:prSet/>
      <dgm:spPr/>
      <dgm:t>
        <a:bodyPr/>
        <a:lstStyle/>
        <a:p>
          <a:r>
            <a:rPr lang="en-GB" b="0" u="none" dirty="0" smtClean="0"/>
            <a:t>Develop Think Family Communications Plans</a:t>
          </a:r>
          <a:endParaRPr lang="en-GB" b="0" u="none" dirty="0"/>
        </a:p>
      </dgm:t>
    </dgm:pt>
    <dgm:pt modelId="{400E6C49-B360-40DE-B9CF-69631B549F3D}" type="parTrans" cxnId="{F2A74BED-2917-40E1-91E6-4A6197097F63}">
      <dgm:prSet/>
      <dgm:spPr/>
      <dgm:t>
        <a:bodyPr/>
        <a:lstStyle/>
        <a:p>
          <a:endParaRPr lang="en-GB"/>
        </a:p>
      </dgm:t>
    </dgm:pt>
    <dgm:pt modelId="{64726672-8B05-4307-A309-6254B9641D2C}" type="sibTrans" cxnId="{F2A74BED-2917-40E1-91E6-4A6197097F63}">
      <dgm:prSet/>
      <dgm:spPr/>
      <dgm:t>
        <a:bodyPr/>
        <a:lstStyle/>
        <a:p>
          <a:endParaRPr lang="en-GB"/>
        </a:p>
      </dgm:t>
    </dgm:pt>
    <dgm:pt modelId="{6FF01CFB-F957-4D9E-9DBA-02704720182E}" type="pres">
      <dgm:prSet presAssocID="{CC38C2DE-B420-4406-A360-EA268081073A}" presName="cycle" presStyleCnt="0">
        <dgm:presLayoutVars>
          <dgm:chMax val="1"/>
          <dgm:dir/>
          <dgm:animLvl val="ctr"/>
          <dgm:resizeHandles val="exact"/>
        </dgm:presLayoutVars>
      </dgm:prSet>
      <dgm:spPr/>
      <dgm:t>
        <a:bodyPr/>
        <a:lstStyle/>
        <a:p>
          <a:endParaRPr lang="en-GB"/>
        </a:p>
      </dgm:t>
    </dgm:pt>
    <dgm:pt modelId="{9AEE919B-0FA8-4E54-A6A9-725D8BFC7AE6}" type="pres">
      <dgm:prSet presAssocID="{B2DDF4AA-B200-42DC-83A8-405FB0047EEC}" presName="centerShape" presStyleLbl="node0" presStyleIdx="0" presStyleCnt="1" custLinFactNeighborX="-355" custLinFactNeighborY="-450"/>
      <dgm:spPr/>
      <dgm:t>
        <a:bodyPr/>
        <a:lstStyle/>
        <a:p>
          <a:endParaRPr lang="en-GB"/>
        </a:p>
      </dgm:t>
    </dgm:pt>
    <dgm:pt modelId="{34ACB276-AB15-4ABB-BBF5-AFE37B607F40}" type="pres">
      <dgm:prSet presAssocID="{16D3753D-2333-4939-8AAF-2EE56836A02B}" presName="Name9" presStyleLbl="parChTrans1D2" presStyleIdx="0" presStyleCnt="5"/>
      <dgm:spPr/>
      <dgm:t>
        <a:bodyPr/>
        <a:lstStyle/>
        <a:p>
          <a:endParaRPr lang="en-GB"/>
        </a:p>
      </dgm:t>
    </dgm:pt>
    <dgm:pt modelId="{96112169-C25A-4C41-96AB-4ACA9F407FB2}" type="pres">
      <dgm:prSet presAssocID="{16D3753D-2333-4939-8AAF-2EE56836A02B}" presName="connTx" presStyleLbl="parChTrans1D2" presStyleIdx="0" presStyleCnt="5"/>
      <dgm:spPr/>
      <dgm:t>
        <a:bodyPr/>
        <a:lstStyle/>
        <a:p>
          <a:endParaRPr lang="en-GB"/>
        </a:p>
      </dgm:t>
    </dgm:pt>
    <dgm:pt modelId="{2E471EFF-BD50-41F9-B98B-00EB96FFF17C}" type="pres">
      <dgm:prSet presAssocID="{2F0D449B-1EFE-4271-B249-942081CAD4F6}" presName="node" presStyleLbl="node1" presStyleIdx="0" presStyleCnt="5" custRadScaleRad="100165" custRadScaleInc="-1129">
        <dgm:presLayoutVars>
          <dgm:bulletEnabled val="1"/>
        </dgm:presLayoutVars>
      </dgm:prSet>
      <dgm:spPr/>
      <dgm:t>
        <a:bodyPr/>
        <a:lstStyle/>
        <a:p>
          <a:endParaRPr lang="en-GB"/>
        </a:p>
      </dgm:t>
    </dgm:pt>
    <dgm:pt modelId="{5E0CE986-FD26-4B1A-9AFC-A72F2508A85D}" type="pres">
      <dgm:prSet presAssocID="{400E6C49-B360-40DE-B9CF-69631B549F3D}" presName="Name9" presStyleLbl="parChTrans1D2" presStyleIdx="1" presStyleCnt="5"/>
      <dgm:spPr/>
      <dgm:t>
        <a:bodyPr/>
        <a:lstStyle/>
        <a:p>
          <a:endParaRPr lang="en-GB"/>
        </a:p>
      </dgm:t>
    </dgm:pt>
    <dgm:pt modelId="{604EB558-90EC-4134-BEEF-F855AE82AD56}" type="pres">
      <dgm:prSet presAssocID="{400E6C49-B360-40DE-B9CF-69631B549F3D}" presName="connTx" presStyleLbl="parChTrans1D2" presStyleIdx="1" presStyleCnt="5"/>
      <dgm:spPr/>
      <dgm:t>
        <a:bodyPr/>
        <a:lstStyle/>
        <a:p>
          <a:endParaRPr lang="en-GB"/>
        </a:p>
      </dgm:t>
    </dgm:pt>
    <dgm:pt modelId="{5E88E9B2-2A8E-4C43-B4E7-2FEA5D757C62}" type="pres">
      <dgm:prSet presAssocID="{2DE899D0-9B1F-4D0D-AF53-98DF6AF7240F}" presName="node" presStyleLbl="node1" presStyleIdx="1" presStyleCnt="5" custRadScaleRad="129392" custRadScaleInc="-5110">
        <dgm:presLayoutVars>
          <dgm:bulletEnabled val="1"/>
        </dgm:presLayoutVars>
      </dgm:prSet>
      <dgm:spPr/>
      <dgm:t>
        <a:bodyPr/>
        <a:lstStyle/>
        <a:p>
          <a:endParaRPr lang="en-GB"/>
        </a:p>
      </dgm:t>
    </dgm:pt>
    <dgm:pt modelId="{99C27717-45C3-445B-A717-49ECD8F99B5E}" type="pres">
      <dgm:prSet presAssocID="{2AF107DF-5FAB-47FE-975A-829C67114557}" presName="Name9" presStyleLbl="parChTrans1D2" presStyleIdx="2" presStyleCnt="5"/>
      <dgm:spPr/>
      <dgm:t>
        <a:bodyPr/>
        <a:lstStyle/>
        <a:p>
          <a:endParaRPr lang="en-GB"/>
        </a:p>
      </dgm:t>
    </dgm:pt>
    <dgm:pt modelId="{9107E036-301E-4FEC-841A-4C75D034643E}" type="pres">
      <dgm:prSet presAssocID="{2AF107DF-5FAB-47FE-975A-829C67114557}" presName="connTx" presStyleLbl="parChTrans1D2" presStyleIdx="2" presStyleCnt="5"/>
      <dgm:spPr/>
      <dgm:t>
        <a:bodyPr/>
        <a:lstStyle/>
        <a:p>
          <a:endParaRPr lang="en-GB"/>
        </a:p>
      </dgm:t>
    </dgm:pt>
    <dgm:pt modelId="{C1F6A9CC-20AA-4591-8A91-A7C3871E2BDD}" type="pres">
      <dgm:prSet presAssocID="{6AE8888A-5CF5-458C-B9D5-998CA86406D2}" presName="node" presStyleLbl="node1" presStyleIdx="2" presStyleCnt="5" custRadScaleRad="116230" custRadScaleInc="-38013">
        <dgm:presLayoutVars>
          <dgm:bulletEnabled val="1"/>
        </dgm:presLayoutVars>
      </dgm:prSet>
      <dgm:spPr/>
      <dgm:t>
        <a:bodyPr/>
        <a:lstStyle/>
        <a:p>
          <a:endParaRPr lang="en-GB"/>
        </a:p>
      </dgm:t>
    </dgm:pt>
    <dgm:pt modelId="{BB205BDC-AE3B-4D60-A3F2-E31FF750C4D1}" type="pres">
      <dgm:prSet presAssocID="{3929CE92-80F7-47B8-946E-BB9AD61A8AB8}" presName="Name9" presStyleLbl="parChTrans1D2" presStyleIdx="3" presStyleCnt="5"/>
      <dgm:spPr/>
      <dgm:t>
        <a:bodyPr/>
        <a:lstStyle/>
        <a:p>
          <a:endParaRPr lang="en-GB"/>
        </a:p>
      </dgm:t>
    </dgm:pt>
    <dgm:pt modelId="{0CAA5DAE-E5FF-431E-936B-21A7158413E3}" type="pres">
      <dgm:prSet presAssocID="{3929CE92-80F7-47B8-946E-BB9AD61A8AB8}" presName="connTx" presStyleLbl="parChTrans1D2" presStyleIdx="3" presStyleCnt="5"/>
      <dgm:spPr/>
      <dgm:t>
        <a:bodyPr/>
        <a:lstStyle/>
        <a:p>
          <a:endParaRPr lang="en-GB"/>
        </a:p>
      </dgm:t>
    </dgm:pt>
    <dgm:pt modelId="{C6A8917D-9783-4B07-88C6-C6CBC5B74B3F}" type="pres">
      <dgm:prSet presAssocID="{6D67B5AF-0ED2-4CBC-BCD0-6C84E0DDC85C}" presName="node" presStyleLbl="node1" presStyleIdx="3" presStyleCnt="5" custRadScaleRad="115224" custRadScaleInc="42769">
        <dgm:presLayoutVars>
          <dgm:bulletEnabled val="1"/>
        </dgm:presLayoutVars>
      </dgm:prSet>
      <dgm:spPr/>
      <dgm:t>
        <a:bodyPr/>
        <a:lstStyle/>
        <a:p>
          <a:endParaRPr lang="en-GB"/>
        </a:p>
      </dgm:t>
    </dgm:pt>
    <dgm:pt modelId="{29389C2A-1BCC-465A-985C-1E1DD1ED933D}" type="pres">
      <dgm:prSet presAssocID="{802506E6-DE56-4727-A3CA-808364F140DA}" presName="Name9" presStyleLbl="parChTrans1D2" presStyleIdx="4" presStyleCnt="5"/>
      <dgm:spPr/>
      <dgm:t>
        <a:bodyPr/>
        <a:lstStyle/>
        <a:p>
          <a:endParaRPr lang="en-GB"/>
        </a:p>
      </dgm:t>
    </dgm:pt>
    <dgm:pt modelId="{5BEB6F8E-0D24-40D0-8B01-787104AE0723}" type="pres">
      <dgm:prSet presAssocID="{802506E6-DE56-4727-A3CA-808364F140DA}" presName="connTx" presStyleLbl="parChTrans1D2" presStyleIdx="4" presStyleCnt="5"/>
      <dgm:spPr/>
      <dgm:t>
        <a:bodyPr/>
        <a:lstStyle/>
        <a:p>
          <a:endParaRPr lang="en-GB"/>
        </a:p>
      </dgm:t>
    </dgm:pt>
    <dgm:pt modelId="{A2D7225F-8C40-44D7-8511-728BC580777A}" type="pres">
      <dgm:prSet presAssocID="{89A24054-9147-4EB0-94F5-582EFADE0276}" presName="node" presStyleLbl="node1" presStyleIdx="4" presStyleCnt="5" custRadScaleRad="112927" custRadScaleInc="3571">
        <dgm:presLayoutVars>
          <dgm:bulletEnabled val="1"/>
        </dgm:presLayoutVars>
      </dgm:prSet>
      <dgm:spPr/>
      <dgm:t>
        <a:bodyPr/>
        <a:lstStyle/>
        <a:p>
          <a:endParaRPr lang="en-GB"/>
        </a:p>
      </dgm:t>
    </dgm:pt>
  </dgm:ptLst>
  <dgm:cxnLst>
    <dgm:cxn modelId="{E58BDFAF-B47A-4927-BB09-AF86FF944008}" type="presOf" srcId="{400E6C49-B360-40DE-B9CF-69631B549F3D}" destId="{604EB558-90EC-4134-BEEF-F855AE82AD56}" srcOrd="1" destOrd="0" presId="urn:microsoft.com/office/officeart/2005/8/layout/radial1"/>
    <dgm:cxn modelId="{F1E48F39-5CB3-4B6A-B5A2-7677B32FFD38}" type="presOf" srcId="{2F0D449B-1EFE-4271-B249-942081CAD4F6}" destId="{2E471EFF-BD50-41F9-B98B-00EB96FFF17C}" srcOrd="0" destOrd="0" presId="urn:microsoft.com/office/officeart/2005/8/layout/radial1"/>
    <dgm:cxn modelId="{5DDFD415-E681-448D-B2BA-649BFC4C843F}" type="presOf" srcId="{16D3753D-2333-4939-8AAF-2EE56836A02B}" destId="{34ACB276-AB15-4ABB-BBF5-AFE37B607F40}" srcOrd="0" destOrd="0" presId="urn:microsoft.com/office/officeart/2005/8/layout/radial1"/>
    <dgm:cxn modelId="{347CC695-13E5-4BC4-AC99-045687B2DE16}" type="presOf" srcId="{16D3753D-2333-4939-8AAF-2EE56836A02B}" destId="{96112169-C25A-4C41-96AB-4ACA9F407FB2}" srcOrd="1" destOrd="0" presId="urn:microsoft.com/office/officeart/2005/8/layout/radial1"/>
    <dgm:cxn modelId="{5CB01FE5-9A17-49C7-9A37-776428778170}" type="presOf" srcId="{89A24054-9147-4EB0-94F5-582EFADE0276}" destId="{A2D7225F-8C40-44D7-8511-728BC580777A}" srcOrd="0" destOrd="0" presId="urn:microsoft.com/office/officeart/2005/8/layout/radial1"/>
    <dgm:cxn modelId="{081FEF27-419B-4E8D-A770-2F7D2517D019}" type="presOf" srcId="{2AF107DF-5FAB-47FE-975A-829C67114557}" destId="{9107E036-301E-4FEC-841A-4C75D034643E}" srcOrd="1" destOrd="0" presId="urn:microsoft.com/office/officeart/2005/8/layout/radial1"/>
    <dgm:cxn modelId="{E530BB2F-A0C7-4D1F-A650-822510BBC474}" type="presOf" srcId="{400E6C49-B360-40DE-B9CF-69631B549F3D}" destId="{5E0CE986-FD26-4B1A-9AFC-A72F2508A85D}" srcOrd="0" destOrd="0" presId="urn:microsoft.com/office/officeart/2005/8/layout/radial1"/>
    <dgm:cxn modelId="{0E712281-D212-4888-8553-8457AB613845}" type="presOf" srcId="{2DE899D0-9B1F-4D0D-AF53-98DF6AF7240F}" destId="{5E88E9B2-2A8E-4C43-B4E7-2FEA5D757C62}" srcOrd="0" destOrd="0" presId="urn:microsoft.com/office/officeart/2005/8/layout/radial1"/>
    <dgm:cxn modelId="{04508EB7-DAE8-453B-BE85-15EA662AB819}" type="presOf" srcId="{3929CE92-80F7-47B8-946E-BB9AD61A8AB8}" destId="{BB205BDC-AE3B-4D60-A3F2-E31FF750C4D1}" srcOrd="0" destOrd="0" presId="urn:microsoft.com/office/officeart/2005/8/layout/radial1"/>
    <dgm:cxn modelId="{CF43B256-77C0-4EB8-B3D7-6F0BB6126A7E}" type="presOf" srcId="{802506E6-DE56-4727-A3CA-808364F140DA}" destId="{5BEB6F8E-0D24-40D0-8B01-787104AE0723}" srcOrd="1" destOrd="0" presId="urn:microsoft.com/office/officeart/2005/8/layout/radial1"/>
    <dgm:cxn modelId="{F2A74BED-2917-40E1-91E6-4A6197097F63}" srcId="{B2DDF4AA-B200-42DC-83A8-405FB0047EEC}" destId="{2DE899D0-9B1F-4D0D-AF53-98DF6AF7240F}" srcOrd="1" destOrd="0" parTransId="{400E6C49-B360-40DE-B9CF-69631B549F3D}" sibTransId="{64726672-8B05-4307-A309-6254B9641D2C}"/>
    <dgm:cxn modelId="{BAFB6DA6-C5E5-46BE-B1E5-8B58622E2E17}" type="presOf" srcId="{3929CE92-80F7-47B8-946E-BB9AD61A8AB8}" destId="{0CAA5DAE-E5FF-431E-936B-21A7158413E3}" srcOrd="1" destOrd="0" presId="urn:microsoft.com/office/officeart/2005/8/layout/radial1"/>
    <dgm:cxn modelId="{66C064E5-DAC6-441C-930F-0DB17F461AC7}" srcId="{CC38C2DE-B420-4406-A360-EA268081073A}" destId="{B2DDF4AA-B200-42DC-83A8-405FB0047EEC}" srcOrd="0" destOrd="0" parTransId="{7B8DEB1B-76DA-410B-A36E-B225C7C6CAFC}" sibTransId="{62CD6FA8-5F50-402C-98FF-2C7D3178DBDB}"/>
    <dgm:cxn modelId="{DC296160-4E5F-49A7-A4E0-2E7471DDD0E9}" type="presOf" srcId="{B2DDF4AA-B200-42DC-83A8-405FB0047EEC}" destId="{9AEE919B-0FA8-4E54-A6A9-725D8BFC7AE6}" srcOrd="0" destOrd="0" presId="urn:microsoft.com/office/officeart/2005/8/layout/radial1"/>
    <dgm:cxn modelId="{F41F1384-AB18-4500-86C9-A68EE059021B}" srcId="{B2DDF4AA-B200-42DC-83A8-405FB0047EEC}" destId="{6AE8888A-5CF5-458C-B9D5-998CA86406D2}" srcOrd="2" destOrd="0" parTransId="{2AF107DF-5FAB-47FE-975A-829C67114557}" sibTransId="{893FD935-DE93-45D1-AA22-CE9BA5CD043A}"/>
    <dgm:cxn modelId="{C5A0DF50-7362-4640-BC11-54DF3C647B4D}" srcId="{B2DDF4AA-B200-42DC-83A8-405FB0047EEC}" destId="{2F0D449B-1EFE-4271-B249-942081CAD4F6}" srcOrd="0" destOrd="0" parTransId="{16D3753D-2333-4939-8AAF-2EE56836A02B}" sibTransId="{F76B0F84-89B3-4A64-8D4D-739FC803FAA9}"/>
    <dgm:cxn modelId="{60BFEA20-4F4B-4ED3-98EB-DB8DB0CBE99E}" type="presOf" srcId="{CC38C2DE-B420-4406-A360-EA268081073A}" destId="{6FF01CFB-F957-4D9E-9DBA-02704720182E}" srcOrd="0" destOrd="0" presId="urn:microsoft.com/office/officeart/2005/8/layout/radial1"/>
    <dgm:cxn modelId="{5FBB8D9B-1243-4EAF-AE44-B5ADBD76053E}" type="presOf" srcId="{802506E6-DE56-4727-A3CA-808364F140DA}" destId="{29389C2A-1BCC-465A-985C-1E1DD1ED933D}" srcOrd="0" destOrd="0" presId="urn:microsoft.com/office/officeart/2005/8/layout/radial1"/>
    <dgm:cxn modelId="{2450C0D9-FC17-4B27-AB03-7C35BF766A4B}" type="presOf" srcId="{2AF107DF-5FAB-47FE-975A-829C67114557}" destId="{99C27717-45C3-445B-A717-49ECD8F99B5E}" srcOrd="0" destOrd="0" presId="urn:microsoft.com/office/officeart/2005/8/layout/radial1"/>
    <dgm:cxn modelId="{3E899066-BDCE-4223-AD4C-DE348D420B11}" srcId="{B2DDF4AA-B200-42DC-83A8-405FB0047EEC}" destId="{6D67B5AF-0ED2-4CBC-BCD0-6C84E0DDC85C}" srcOrd="3" destOrd="0" parTransId="{3929CE92-80F7-47B8-946E-BB9AD61A8AB8}" sibTransId="{944C19D8-6640-4EA1-A007-D1517964323B}"/>
    <dgm:cxn modelId="{92B957A9-AB1A-446F-8044-FC59BE18A026}" srcId="{B2DDF4AA-B200-42DC-83A8-405FB0047EEC}" destId="{89A24054-9147-4EB0-94F5-582EFADE0276}" srcOrd="4" destOrd="0" parTransId="{802506E6-DE56-4727-A3CA-808364F140DA}" sibTransId="{9BE540C1-8CB4-49DB-AE7E-74E12E3C95B9}"/>
    <dgm:cxn modelId="{ACC77DE1-4381-4505-9164-269D2A972B1B}" type="presOf" srcId="{6AE8888A-5CF5-458C-B9D5-998CA86406D2}" destId="{C1F6A9CC-20AA-4591-8A91-A7C3871E2BDD}" srcOrd="0" destOrd="0" presId="urn:microsoft.com/office/officeart/2005/8/layout/radial1"/>
    <dgm:cxn modelId="{87836543-4CDF-4D72-BEBF-FDDBC79214E7}" type="presOf" srcId="{6D67B5AF-0ED2-4CBC-BCD0-6C84E0DDC85C}" destId="{C6A8917D-9783-4B07-88C6-C6CBC5B74B3F}" srcOrd="0" destOrd="0" presId="urn:microsoft.com/office/officeart/2005/8/layout/radial1"/>
    <dgm:cxn modelId="{B8864626-001F-4EEA-8299-0D03AB960600}" type="presParOf" srcId="{6FF01CFB-F957-4D9E-9DBA-02704720182E}" destId="{9AEE919B-0FA8-4E54-A6A9-725D8BFC7AE6}" srcOrd="0" destOrd="0" presId="urn:microsoft.com/office/officeart/2005/8/layout/radial1"/>
    <dgm:cxn modelId="{2F4A0C87-28EA-4E50-BB32-6D6AC55DBCED}" type="presParOf" srcId="{6FF01CFB-F957-4D9E-9DBA-02704720182E}" destId="{34ACB276-AB15-4ABB-BBF5-AFE37B607F40}" srcOrd="1" destOrd="0" presId="urn:microsoft.com/office/officeart/2005/8/layout/radial1"/>
    <dgm:cxn modelId="{57D2D5D8-F162-497D-84D0-045AF0F8B830}" type="presParOf" srcId="{34ACB276-AB15-4ABB-BBF5-AFE37B607F40}" destId="{96112169-C25A-4C41-96AB-4ACA9F407FB2}" srcOrd="0" destOrd="0" presId="urn:microsoft.com/office/officeart/2005/8/layout/radial1"/>
    <dgm:cxn modelId="{763D845A-D17A-48E0-B0B0-9CBD64237911}" type="presParOf" srcId="{6FF01CFB-F957-4D9E-9DBA-02704720182E}" destId="{2E471EFF-BD50-41F9-B98B-00EB96FFF17C}" srcOrd="2" destOrd="0" presId="urn:microsoft.com/office/officeart/2005/8/layout/radial1"/>
    <dgm:cxn modelId="{57D0FBEB-EC52-421D-98C9-32F609E32A65}" type="presParOf" srcId="{6FF01CFB-F957-4D9E-9DBA-02704720182E}" destId="{5E0CE986-FD26-4B1A-9AFC-A72F2508A85D}" srcOrd="3" destOrd="0" presId="urn:microsoft.com/office/officeart/2005/8/layout/radial1"/>
    <dgm:cxn modelId="{961C4E3E-3DBB-4ABE-B95E-7639FD11A1B4}" type="presParOf" srcId="{5E0CE986-FD26-4B1A-9AFC-A72F2508A85D}" destId="{604EB558-90EC-4134-BEEF-F855AE82AD56}" srcOrd="0" destOrd="0" presId="urn:microsoft.com/office/officeart/2005/8/layout/radial1"/>
    <dgm:cxn modelId="{A528F3D8-542B-4D85-8E14-D6B48BC3AF7E}" type="presParOf" srcId="{6FF01CFB-F957-4D9E-9DBA-02704720182E}" destId="{5E88E9B2-2A8E-4C43-B4E7-2FEA5D757C62}" srcOrd="4" destOrd="0" presId="urn:microsoft.com/office/officeart/2005/8/layout/radial1"/>
    <dgm:cxn modelId="{AE3D1AC6-7793-4E53-B2B0-CB02F9508DB2}" type="presParOf" srcId="{6FF01CFB-F957-4D9E-9DBA-02704720182E}" destId="{99C27717-45C3-445B-A717-49ECD8F99B5E}" srcOrd="5" destOrd="0" presId="urn:microsoft.com/office/officeart/2005/8/layout/radial1"/>
    <dgm:cxn modelId="{896A2811-10EE-47B5-A911-FB1AAED5DB30}" type="presParOf" srcId="{99C27717-45C3-445B-A717-49ECD8F99B5E}" destId="{9107E036-301E-4FEC-841A-4C75D034643E}" srcOrd="0" destOrd="0" presId="urn:microsoft.com/office/officeart/2005/8/layout/radial1"/>
    <dgm:cxn modelId="{D8ABB615-B91F-4AB9-AE57-63D799F08FF2}" type="presParOf" srcId="{6FF01CFB-F957-4D9E-9DBA-02704720182E}" destId="{C1F6A9CC-20AA-4591-8A91-A7C3871E2BDD}" srcOrd="6" destOrd="0" presId="urn:microsoft.com/office/officeart/2005/8/layout/radial1"/>
    <dgm:cxn modelId="{BBB91684-DA10-4774-8EBE-C4CAC7D3DFB2}" type="presParOf" srcId="{6FF01CFB-F957-4D9E-9DBA-02704720182E}" destId="{BB205BDC-AE3B-4D60-A3F2-E31FF750C4D1}" srcOrd="7" destOrd="0" presId="urn:microsoft.com/office/officeart/2005/8/layout/radial1"/>
    <dgm:cxn modelId="{2EA4BBD2-CF95-48C8-AF94-32A039F0CB2D}" type="presParOf" srcId="{BB205BDC-AE3B-4D60-A3F2-E31FF750C4D1}" destId="{0CAA5DAE-E5FF-431E-936B-21A7158413E3}" srcOrd="0" destOrd="0" presId="urn:microsoft.com/office/officeart/2005/8/layout/radial1"/>
    <dgm:cxn modelId="{F48E7F1D-54CD-4E88-9B8B-078650544EE8}" type="presParOf" srcId="{6FF01CFB-F957-4D9E-9DBA-02704720182E}" destId="{C6A8917D-9783-4B07-88C6-C6CBC5B74B3F}" srcOrd="8" destOrd="0" presId="urn:microsoft.com/office/officeart/2005/8/layout/radial1"/>
    <dgm:cxn modelId="{C0975231-3A1E-463E-9009-417E63E62A94}" type="presParOf" srcId="{6FF01CFB-F957-4D9E-9DBA-02704720182E}" destId="{29389C2A-1BCC-465A-985C-1E1DD1ED933D}" srcOrd="9" destOrd="0" presId="urn:microsoft.com/office/officeart/2005/8/layout/radial1"/>
    <dgm:cxn modelId="{5B06A89A-8ABE-4349-BADD-A9C47EF74F79}" type="presParOf" srcId="{29389C2A-1BCC-465A-985C-1E1DD1ED933D}" destId="{5BEB6F8E-0D24-40D0-8B01-787104AE0723}" srcOrd="0" destOrd="0" presId="urn:microsoft.com/office/officeart/2005/8/layout/radial1"/>
    <dgm:cxn modelId="{FE2DBB1B-56A1-4A8D-8211-8522C510EA0B}" type="presParOf" srcId="{6FF01CFB-F957-4D9E-9DBA-02704720182E}" destId="{A2D7225F-8C40-44D7-8511-728BC580777A}"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34819" name="Rectangle 3"/>
          <p:cNvSpPr>
            <a:spLocks noGrp="1" noChangeArrowheads="1"/>
          </p:cNvSpPr>
          <p:nvPr>
            <p:ph type="dt" sz="quarter" idx="1"/>
          </p:nvPr>
        </p:nvSpPr>
        <p:spPr bwMode="auto">
          <a:xfrm>
            <a:off x="5592763"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34820" name="Rectangle 4"/>
          <p:cNvSpPr>
            <a:spLocks noGrp="1" noChangeArrowheads="1"/>
          </p:cNvSpPr>
          <p:nvPr>
            <p:ph type="ftr" sz="quarter" idx="2"/>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34821" name="Rectangle 5"/>
          <p:cNvSpPr>
            <a:spLocks noGrp="1" noChangeArrowheads="1"/>
          </p:cNvSpPr>
          <p:nvPr>
            <p:ph type="sldNum" sz="quarter" idx="3"/>
          </p:nvPr>
        </p:nvSpPr>
        <p:spPr bwMode="auto">
          <a:xfrm>
            <a:off x="5592763"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B7CB5901-AECC-4617-8355-2BE6BC531961}" type="slidenum">
              <a:rPr lang="en-GB"/>
              <a:pPr>
                <a:defRPr/>
              </a:pPr>
              <a:t>‹#›</a:t>
            </a:fld>
            <a:endParaRPr lang="en-GB"/>
          </a:p>
        </p:txBody>
      </p:sp>
    </p:spTree>
    <p:extLst>
      <p:ext uri="{BB962C8B-B14F-4D97-AF65-F5344CB8AC3E}">
        <p14:creationId xmlns:p14="http://schemas.microsoft.com/office/powerpoint/2010/main" val="138735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14339"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7172" name="Rectangle 4"/>
          <p:cNvSpPr>
            <a:spLocks noGrp="1" noRot="1" noChangeAspect="1" noChangeArrowheads="1" noTextEdit="1"/>
          </p:cNvSpPr>
          <p:nvPr>
            <p:ph type="sldImg" idx="2"/>
          </p:nvPr>
        </p:nvSpPr>
        <p:spPr bwMode="auto">
          <a:xfrm>
            <a:off x="3240088" y="509588"/>
            <a:ext cx="3398837" cy="2549525"/>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342"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14343"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B88FC5BB-A8C9-46FB-A7B5-FB24A18BBA43}" type="slidenum">
              <a:rPr lang="en-GB"/>
              <a:pPr>
                <a:defRPr/>
              </a:pPr>
              <a:t>‹#›</a:t>
            </a:fld>
            <a:endParaRPr lang="en-GB"/>
          </a:p>
        </p:txBody>
      </p:sp>
    </p:spTree>
    <p:extLst>
      <p:ext uri="{BB962C8B-B14F-4D97-AF65-F5344CB8AC3E}">
        <p14:creationId xmlns:p14="http://schemas.microsoft.com/office/powerpoint/2010/main" val="3395405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4BFA914-EED5-4A90-9D67-989A12EF0852}" type="slidenum">
              <a:rPr lang="en-GB" smtClean="0">
                <a:latin typeface="Arial" charset="0"/>
              </a:rPr>
              <a:pPr/>
              <a:t>11</a:t>
            </a:fld>
            <a:endParaRPr lang="en-GB" smtClean="0">
              <a:latin typeface="Arial" charset="0"/>
            </a:endParaRPr>
          </a:p>
        </p:txBody>
      </p:sp>
      <p:sp>
        <p:nvSpPr>
          <p:cNvPr id="56323" name="Rectangle 2"/>
          <p:cNvSpPr>
            <a:spLocks noGrp="1" noRot="1" noChangeAspect="1" noChangeArrowheads="1" noTextEdit="1"/>
          </p:cNvSpPr>
          <p:nvPr>
            <p:ph type="sldImg"/>
          </p:nvPr>
        </p:nvSpPr>
        <p:spPr>
          <a:xfrm>
            <a:off x="3236913" y="506413"/>
            <a:ext cx="3405187" cy="2552700"/>
          </a:xfrm>
          <a:ln/>
        </p:spPr>
      </p:sp>
      <p:sp>
        <p:nvSpPr>
          <p:cNvPr id="26628" name="Rectangle 3"/>
          <p:cNvSpPr>
            <a:spLocks noGrp="1" noChangeArrowheads="1"/>
          </p:cNvSpPr>
          <p:nvPr>
            <p:ph type="body" idx="1"/>
          </p:nvPr>
        </p:nvSpPr>
        <p:spPr>
          <a:xfrm>
            <a:off x="341313" y="3228975"/>
            <a:ext cx="9086850" cy="3271838"/>
          </a:xfrm>
          <a:ln/>
        </p:spPr>
        <p:txBody>
          <a:bodyPr>
            <a:normAutofit fontScale="85000" lnSpcReduction="20000"/>
          </a:bodyPr>
          <a:lstStyle/>
          <a:p>
            <a:pPr fontAlgn="auto">
              <a:spcBef>
                <a:spcPts val="0"/>
              </a:spcBef>
              <a:spcAft>
                <a:spcPts val="0"/>
              </a:spcAft>
              <a:defRPr/>
            </a:pPr>
            <a:r>
              <a:rPr lang="en-GB" b="1" dirty="0" smtClean="0">
                <a:latin typeface="Arial" charset="0"/>
              </a:rPr>
              <a:t>No wrong door </a:t>
            </a:r>
            <a:r>
              <a:rPr lang="en-GB" dirty="0" smtClean="0">
                <a:latin typeface="Arial" charset="0"/>
              </a:rPr>
              <a:t>does not mean expertise in everything in every office.  Does mean a fresh approach to signposting, so that wherever a person goes, wherever a referral is received, the system takes responsibility to support them to the right part of a joined up support network.</a:t>
            </a:r>
          </a:p>
          <a:p>
            <a:pPr fontAlgn="auto">
              <a:spcBef>
                <a:spcPts val="0"/>
              </a:spcBef>
              <a:spcAft>
                <a:spcPts val="0"/>
              </a:spcAft>
              <a:defRPr/>
            </a:pPr>
            <a:endParaRPr lang="en-GB" b="1" dirty="0" smtClean="0">
              <a:latin typeface="Arial" charset="0"/>
            </a:endParaRPr>
          </a:p>
          <a:p>
            <a:pPr fontAlgn="auto">
              <a:spcBef>
                <a:spcPts val="0"/>
              </a:spcBef>
              <a:spcAft>
                <a:spcPts val="0"/>
              </a:spcAft>
              <a:defRPr/>
            </a:pPr>
            <a:r>
              <a:rPr lang="en-GB" b="1" dirty="0" smtClean="0">
                <a:latin typeface="Arial" charset="0"/>
              </a:rPr>
              <a:t>Screening /Referral</a:t>
            </a:r>
            <a:endParaRPr lang="en-GB" dirty="0" smtClean="0">
              <a:latin typeface="Arial" charset="0"/>
            </a:endParaRPr>
          </a:p>
          <a:p>
            <a:pPr fontAlgn="auto">
              <a:spcBef>
                <a:spcPts val="0"/>
              </a:spcBef>
              <a:spcAft>
                <a:spcPts val="0"/>
              </a:spcAft>
              <a:defRPr/>
            </a:pPr>
            <a:r>
              <a:rPr lang="en-GB" dirty="0" smtClean="0">
                <a:latin typeface="Arial" charset="0"/>
              </a:rPr>
              <a:t>Routinely and reliably identify </a:t>
            </a:r>
            <a:r>
              <a:rPr lang="en-GB" i="1" dirty="0" smtClean="0">
                <a:latin typeface="Arial" charset="0"/>
              </a:rPr>
              <a:t>and record </a:t>
            </a:r>
            <a:r>
              <a:rPr lang="en-GB" dirty="0" smtClean="0">
                <a:latin typeface="Arial" charset="0"/>
              </a:rPr>
              <a:t>information about which adults with mental health problems are parents, and which children have parents with mental health problems. Ask the right questions on the Child In Need risk screen – step-parents, for </a:t>
            </a:r>
            <a:r>
              <a:rPr lang="en-GB" dirty="0" err="1" smtClean="0">
                <a:latin typeface="Arial" charset="0"/>
              </a:rPr>
              <a:t>eg</a:t>
            </a:r>
            <a:r>
              <a:rPr lang="en-GB" dirty="0" smtClean="0">
                <a:latin typeface="Arial" charset="0"/>
              </a:rPr>
              <a:t>.  Consider referral routes into children’s services.</a:t>
            </a:r>
            <a:endParaRPr lang="en-GB" b="1" dirty="0" smtClean="0">
              <a:latin typeface="Arial" charset="0"/>
            </a:endParaRP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Assessment </a:t>
            </a:r>
            <a:endParaRPr lang="en-GB" dirty="0" smtClean="0">
              <a:latin typeface="Arial" charset="0"/>
            </a:endParaRPr>
          </a:p>
          <a:p>
            <a:pPr fontAlgn="auto">
              <a:spcBef>
                <a:spcPts val="0"/>
              </a:spcBef>
              <a:spcAft>
                <a:spcPts val="0"/>
              </a:spcAft>
              <a:defRPr/>
            </a:pPr>
            <a:r>
              <a:rPr lang="en-GB" dirty="0" smtClean="0">
                <a:latin typeface="Arial" charset="0"/>
              </a:rPr>
              <a:t>Assessment processes should take account of the whole family. Guide calls for a ‘family’ threshold criteria for access to services to take into account the individual </a:t>
            </a:r>
            <a:r>
              <a:rPr lang="en-GB" b="1" dirty="0" smtClean="0">
                <a:latin typeface="Arial" charset="0"/>
              </a:rPr>
              <a:t>and </a:t>
            </a:r>
            <a:r>
              <a:rPr lang="en-GB" dirty="0" smtClean="0">
                <a:latin typeface="Arial" charset="0"/>
              </a:rPr>
              <a:t>combined needs of parents, carers and children.</a:t>
            </a:r>
            <a:r>
              <a:rPr lang="en-GB" baseline="0" dirty="0" smtClean="0">
                <a:latin typeface="Arial" charset="0"/>
              </a:rPr>
              <a:t> Care Act - </a:t>
            </a:r>
            <a:r>
              <a:rPr lang="en-GB" baseline="0" dirty="0" err="1" smtClean="0">
                <a:latin typeface="Arial" charset="0"/>
              </a:rPr>
              <a:t>WFAx</a:t>
            </a:r>
            <a:endParaRPr lang="en-GB" dirty="0" smtClean="0">
              <a:latin typeface="Arial" charset="0"/>
            </a:endParaRP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Planning/Providing care </a:t>
            </a:r>
            <a:endParaRPr lang="en-GB" dirty="0" smtClean="0">
              <a:latin typeface="Arial" charset="0"/>
            </a:endParaRPr>
          </a:p>
          <a:p>
            <a:pPr fontAlgn="auto">
              <a:spcBef>
                <a:spcPts val="0"/>
              </a:spcBef>
              <a:spcAft>
                <a:spcPts val="0"/>
              </a:spcAft>
              <a:defRPr/>
            </a:pPr>
            <a:r>
              <a:rPr lang="en-GB" dirty="0" smtClean="0">
                <a:latin typeface="Arial" charset="0"/>
              </a:rPr>
              <a:t>Care planning needs to be flexible enough to meet the needs of each individual family member as well as the family as a whole, and staff should aim to increase resilience and address practical difficulties.  Could cover plans for a child if parent is hospitalised; could mean a referral to Sure Start,  a local carers’ group, or IAPTs.  Clarity over who will do what, when – and who’ll pay - is important.  Team Around the Family</a:t>
            </a: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Reviewing care plans </a:t>
            </a:r>
            <a:endParaRPr lang="en-GB" dirty="0" smtClean="0">
              <a:latin typeface="Arial" charset="0"/>
            </a:endParaRPr>
          </a:p>
          <a:p>
            <a:pPr fontAlgn="auto">
              <a:spcBef>
                <a:spcPts val="0"/>
              </a:spcBef>
              <a:spcAft>
                <a:spcPts val="0"/>
              </a:spcAft>
              <a:defRPr/>
            </a:pPr>
            <a:r>
              <a:rPr lang="en-GB" dirty="0" smtClean="0">
                <a:latin typeface="Arial" charset="0"/>
              </a:rPr>
              <a:t>Reviews should consider changes in family circumstances over time, include both individual and family goals, and involve children and carers in the process – so maybe have CPA reviews at a time when kids aren’t in school. </a:t>
            </a: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Building family strengths</a:t>
            </a:r>
          </a:p>
          <a:p>
            <a:pPr fontAlgn="auto">
              <a:spcBef>
                <a:spcPts val="0"/>
              </a:spcBef>
              <a:spcAft>
                <a:spcPts val="0"/>
              </a:spcAft>
              <a:defRPr/>
            </a:pPr>
            <a:r>
              <a:rPr lang="en-GB" dirty="0" smtClean="0">
                <a:latin typeface="Arial" charset="0"/>
              </a:rPr>
              <a:t>Children really want accessible information about parents’ illness</a:t>
            </a: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Workforce development </a:t>
            </a:r>
            <a:endParaRPr lang="en-GB" dirty="0" smtClean="0">
              <a:latin typeface="Arial" charset="0"/>
            </a:endParaRPr>
          </a:p>
          <a:p>
            <a:pPr fontAlgn="auto">
              <a:spcBef>
                <a:spcPts val="0"/>
              </a:spcBef>
              <a:spcAft>
                <a:spcPts val="0"/>
              </a:spcAft>
              <a:defRPr/>
            </a:pPr>
            <a:r>
              <a:rPr lang="en-GB" dirty="0" smtClean="0">
                <a:latin typeface="Arial" charset="0"/>
              </a:rPr>
              <a:t>To support the ‘think family’ approach and work across service borders. </a:t>
            </a:r>
          </a:p>
          <a:p>
            <a:pPr fontAlgn="auto">
              <a:spcBef>
                <a:spcPts val="0"/>
              </a:spcBef>
              <a:spcAft>
                <a:spcPts val="0"/>
              </a:spcAft>
              <a:defRPr/>
            </a:pPr>
            <a:endParaRPr lang="en-GB" dirty="0" smtClean="0">
              <a:latin typeface="Arial" charset="0"/>
            </a:endParaRPr>
          </a:p>
        </p:txBody>
      </p:sp>
    </p:spTree>
    <p:extLst>
      <p:ext uri="{BB962C8B-B14F-4D97-AF65-F5344CB8AC3E}">
        <p14:creationId xmlns:p14="http://schemas.microsoft.com/office/powerpoint/2010/main" val="4004877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65F5AF3-1BAB-408C-A7E9-8FF4985A91B7}" type="slidenum">
              <a:rPr lang="en-GB" smtClean="0">
                <a:latin typeface="Arial" charset="0"/>
              </a:rPr>
              <a:pPr/>
              <a:t>12</a:t>
            </a:fld>
            <a:endParaRPr lang="en-GB" smtClean="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a:spcBef>
                <a:spcPct val="0"/>
              </a:spcBef>
              <a:buFontTx/>
              <a:buChar char="•"/>
            </a:pPr>
            <a:r>
              <a:rPr lang="en-GB" dirty="0" smtClean="0"/>
              <a:t>Interagency work between adult mental health and children’s social care is difficult.</a:t>
            </a:r>
          </a:p>
          <a:p>
            <a:pPr>
              <a:spcBef>
                <a:spcPct val="0"/>
              </a:spcBef>
              <a:buFontTx/>
              <a:buChar char="•"/>
            </a:pPr>
            <a:r>
              <a:rPr lang="en-GB" dirty="0" smtClean="0"/>
              <a:t>Both areas are emotive, with high levels of media attention and criticism, and operate across the NHS/local authority divide</a:t>
            </a:r>
          </a:p>
          <a:p>
            <a:pPr>
              <a:spcBef>
                <a:spcPct val="0"/>
              </a:spcBef>
              <a:buFontTx/>
              <a:buChar char="•"/>
            </a:pPr>
            <a:r>
              <a:rPr lang="en-GB" dirty="0" smtClean="0"/>
              <a:t>Professionals lack confidence and willingness to assess outside area of competence: specialisation in education, law, policy and practice.  Munro calling for greater skill/better judgements in other sectors of social care </a:t>
            </a:r>
          </a:p>
          <a:p>
            <a:pPr>
              <a:spcBef>
                <a:spcPct val="0"/>
              </a:spcBef>
              <a:buFontTx/>
              <a:buChar char="•"/>
            </a:pPr>
            <a:r>
              <a:rPr lang="en-GB" dirty="0" smtClean="0"/>
              <a:t>AMH and CSC – bar set very high</a:t>
            </a:r>
          </a:p>
          <a:p>
            <a:pPr>
              <a:spcBef>
                <a:spcPct val="0"/>
              </a:spcBef>
              <a:buFontTx/>
              <a:buChar char="•"/>
            </a:pPr>
            <a:r>
              <a:rPr lang="en-GB" dirty="0" smtClean="0"/>
              <a:t>Leads to partial knowledge base – professionals lack awareness of local (especially third sector) services</a:t>
            </a:r>
          </a:p>
          <a:p>
            <a:pPr>
              <a:spcBef>
                <a:spcPct val="0"/>
              </a:spcBef>
              <a:buFontTx/>
              <a:buChar char="•"/>
            </a:pPr>
            <a:r>
              <a:rPr lang="en-GB" dirty="0" smtClean="0"/>
              <a:t>Straightforward issues of workload – people can be reluctant to “take on” another person’s needs</a:t>
            </a:r>
          </a:p>
          <a:p>
            <a:pPr>
              <a:spcBef>
                <a:spcPct val="0"/>
              </a:spcBef>
              <a:buFontTx/>
              <a:buChar char="•"/>
            </a:pPr>
            <a:r>
              <a:rPr lang="en-GB" dirty="0" smtClean="0"/>
              <a:t>Uncertainty about information sharing, and practical difficulties </a:t>
            </a:r>
          </a:p>
          <a:p>
            <a:pPr>
              <a:spcBef>
                <a:spcPct val="0"/>
              </a:spcBef>
              <a:buFontTx/>
              <a:buChar char="•"/>
            </a:pPr>
            <a:r>
              <a:rPr lang="en-GB" dirty="0" smtClean="0"/>
              <a:t>Barrier for families – the stigma of mental illness and fear of losing children to the system.  Children’s fears need tackling by informing them of what’s going on</a:t>
            </a:r>
          </a:p>
          <a:p>
            <a:pPr>
              <a:spcBef>
                <a:spcPct val="0"/>
              </a:spcBef>
              <a:buFontTx/>
              <a:buChar char="•"/>
            </a:pPr>
            <a:r>
              <a:rPr lang="en-GB" dirty="0" smtClean="0"/>
              <a:t>Professional and public barriers need breaking down</a:t>
            </a:r>
          </a:p>
          <a:p>
            <a:pPr>
              <a:spcBef>
                <a:spcPct val="0"/>
              </a:spcBef>
            </a:pPr>
            <a:endParaRPr lang="en-GB" dirty="0" smtClean="0"/>
          </a:p>
        </p:txBody>
      </p:sp>
    </p:spTree>
    <p:extLst>
      <p:ext uri="{BB962C8B-B14F-4D97-AF65-F5344CB8AC3E}">
        <p14:creationId xmlns:p14="http://schemas.microsoft.com/office/powerpoint/2010/main" val="3751509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a:spcBef>
                <a:spcPct val="0"/>
              </a:spcBef>
            </a:pPr>
            <a:r>
              <a:rPr lang="en-GB" dirty="0" smtClean="0"/>
              <a:t>Get managers on board; get it embedded in strategies so that there is accountability for not doing it.  Borrow if you need to.</a:t>
            </a:r>
          </a:p>
          <a:p>
            <a:pPr>
              <a:spcBef>
                <a:spcPct val="0"/>
              </a:spcBef>
            </a:pPr>
            <a:endParaRPr lang="en-GB" dirty="0" smtClean="0"/>
          </a:p>
          <a:p>
            <a:pPr>
              <a:spcBef>
                <a:spcPct val="0"/>
              </a:spcBef>
            </a:pPr>
            <a:r>
              <a:rPr lang="en-GB" dirty="0" smtClean="0"/>
              <a:t>Make sure staff and families know what’s out there</a:t>
            </a:r>
          </a:p>
          <a:p>
            <a:pPr>
              <a:spcBef>
                <a:spcPct val="0"/>
              </a:spcBef>
            </a:pPr>
            <a:r>
              <a:rPr lang="en-GB" dirty="0" smtClean="0"/>
              <a:t>Make sure staff can appropriately share information</a:t>
            </a:r>
          </a:p>
          <a:p>
            <a:pPr>
              <a:spcBef>
                <a:spcPct val="0"/>
              </a:spcBef>
            </a:pPr>
            <a:endParaRPr lang="en-GB" dirty="0" smtClean="0"/>
          </a:p>
          <a:p>
            <a:pPr>
              <a:spcBef>
                <a:spcPct val="0"/>
              </a:spcBef>
            </a:pPr>
            <a:r>
              <a:rPr lang="en-GB" dirty="0" smtClean="0"/>
              <a:t>Get to know each other, and how you work</a:t>
            </a:r>
          </a:p>
          <a:p>
            <a:pPr>
              <a:spcBef>
                <a:spcPct val="0"/>
              </a:spcBef>
            </a:pPr>
            <a:endParaRPr lang="en-GB" dirty="0" smtClean="0"/>
          </a:p>
          <a:p>
            <a:pPr>
              <a:spcBef>
                <a:spcPct val="0"/>
              </a:spcBef>
            </a:pPr>
            <a:endParaRPr lang="en-GB" dirty="0" smtClean="0"/>
          </a:p>
        </p:txBody>
      </p:sp>
      <p:sp>
        <p:nvSpPr>
          <p:cNvPr id="64516" name="Slide Number Placeholder 3"/>
          <p:cNvSpPr>
            <a:spLocks noGrp="1"/>
          </p:cNvSpPr>
          <p:nvPr>
            <p:ph type="sldNum" sz="quarter" idx="5"/>
          </p:nvPr>
        </p:nvSpPr>
        <p:spPr>
          <a:noFill/>
        </p:spPr>
        <p:txBody>
          <a:bodyPr/>
          <a:lstStyle/>
          <a:p>
            <a:fld id="{6613A2E4-1861-4C8A-A7DD-146A7E924BE0}" type="slidenum">
              <a:rPr lang="en-GB" smtClean="0"/>
              <a:pPr/>
              <a:t>13</a:t>
            </a:fld>
            <a:endParaRPr lang="en-GB" smtClean="0"/>
          </a:p>
        </p:txBody>
      </p:sp>
    </p:spTree>
    <p:extLst>
      <p:ext uri="{BB962C8B-B14F-4D97-AF65-F5344CB8AC3E}">
        <p14:creationId xmlns:p14="http://schemas.microsoft.com/office/powerpoint/2010/main" val="597426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Hopefully needs no introduction,</a:t>
            </a:r>
            <a:r>
              <a:rPr lang="en-GB" baseline="0" dirty="0" smtClean="0"/>
              <a:t> but I’m going to focus on (cherry pick?) a few themes that highlight TCTPTF possibilities.</a:t>
            </a:r>
          </a:p>
          <a:p>
            <a:r>
              <a:rPr lang="en-GB" baseline="0" dirty="0" smtClean="0"/>
              <a:t>No family eligibility, mind</a:t>
            </a:r>
          </a:p>
          <a:p>
            <a:r>
              <a:rPr lang="en-GB" baseline="0" dirty="0" smtClean="0"/>
              <a:t>Are MH trusts getting it?</a:t>
            </a:r>
            <a:endParaRPr lang="en-GB" dirty="0"/>
          </a:p>
        </p:txBody>
      </p:sp>
      <p:sp>
        <p:nvSpPr>
          <p:cNvPr id="4" name="Slide Number Placeholder 3"/>
          <p:cNvSpPr>
            <a:spLocks noGrp="1"/>
          </p:cNvSpPr>
          <p:nvPr>
            <p:ph type="sldNum" sz="quarter" idx="10"/>
          </p:nvPr>
        </p:nvSpPr>
        <p:spPr/>
        <p:txBody>
          <a:bodyPr/>
          <a:lstStyle/>
          <a:p>
            <a:pPr>
              <a:defRPr/>
            </a:pPr>
            <a:fld id="{B88FC5BB-A8C9-46FB-A7B5-FB24A18BBA43}" type="slidenum">
              <a:rPr lang="en-GB" smtClean="0"/>
              <a:pPr>
                <a:defRPr/>
              </a:pPr>
              <a:t>14</a:t>
            </a:fld>
            <a:endParaRPr lang="en-GB"/>
          </a:p>
        </p:txBody>
      </p:sp>
    </p:spTree>
    <p:extLst>
      <p:ext uri="{BB962C8B-B14F-4D97-AF65-F5344CB8AC3E}">
        <p14:creationId xmlns:p14="http://schemas.microsoft.com/office/powerpoint/2010/main" val="3831520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Society Guardian interview, 14/10/15</a:t>
            </a:r>
            <a:endParaRPr lang="en-GB" dirty="0"/>
          </a:p>
        </p:txBody>
      </p:sp>
      <p:sp>
        <p:nvSpPr>
          <p:cNvPr id="4" name="Slide Number Placeholder 3"/>
          <p:cNvSpPr>
            <a:spLocks noGrp="1"/>
          </p:cNvSpPr>
          <p:nvPr>
            <p:ph type="sldNum" sz="quarter" idx="10"/>
          </p:nvPr>
        </p:nvSpPr>
        <p:spPr/>
        <p:txBody>
          <a:bodyPr/>
          <a:lstStyle/>
          <a:p>
            <a:pPr>
              <a:defRPr/>
            </a:pPr>
            <a:fld id="{B88FC5BB-A8C9-46FB-A7B5-FB24A18BBA43}" type="slidenum">
              <a:rPr lang="en-GB" smtClean="0"/>
              <a:pPr>
                <a:defRPr/>
              </a:pPr>
              <a:t>16</a:t>
            </a:fld>
            <a:endParaRPr lang="en-GB"/>
          </a:p>
        </p:txBody>
      </p:sp>
    </p:spTree>
    <p:extLst>
      <p:ext uri="{BB962C8B-B14F-4D97-AF65-F5344CB8AC3E}">
        <p14:creationId xmlns:p14="http://schemas.microsoft.com/office/powerpoint/2010/main" val="4293116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2" name="Date Placeholder 1"/>
          <p:cNvSpPr>
            <a:spLocks noGrp="1"/>
          </p:cNvSpPr>
          <p:nvPr>
            <p:ph type="dt" idx="10"/>
          </p:nvPr>
        </p:nvSpPr>
        <p:spPr/>
        <p:txBody>
          <a:bodyPr/>
          <a:lstStyle/>
          <a:p>
            <a:pPr>
              <a:defRPr/>
            </a:pPr>
            <a:endParaRPr lang="en-GB">
              <a:solidFill>
                <a:srgbClr val="000000"/>
              </a:solidFill>
            </a:endParaRPr>
          </a:p>
        </p:txBody>
      </p:sp>
    </p:spTree>
    <p:extLst>
      <p:ext uri="{BB962C8B-B14F-4D97-AF65-F5344CB8AC3E}">
        <p14:creationId xmlns:p14="http://schemas.microsoft.com/office/powerpoint/2010/main" val="1589017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rgbClr val="CCECFF">
              <a:alpha val="72000"/>
            </a:srgbClr>
          </a:solidFill>
          <a:ln w="9525">
            <a:noFill/>
            <a:miter lim="800000"/>
            <a:headEnd/>
            <a:tailEnd/>
          </a:ln>
          <a:effectLst/>
        </p:spPr>
        <p:txBody>
          <a:bodyPr wrap="none" anchor="ctr"/>
          <a:lstStyle/>
          <a:p>
            <a:pPr>
              <a:defRPr/>
            </a:pPr>
            <a:endParaRPr lang="en-GB"/>
          </a:p>
        </p:txBody>
      </p:sp>
      <p:pic>
        <p:nvPicPr>
          <p:cNvPr id="5" name="Picture 5"/>
          <p:cNvPicPr>
            <a:picLocks noChangeAspect="1" noChangeArrowheads="1"/>
          </p:cNvPicPr>
          <p:nvPr/>
        </p:nvPicPr>
        <p:blipFill>
          <a:blip r:embed="rId2" cstate="print"/>
          <a:srcRect/>
          <a:stretch>
            <a:fillRect/>
          </a:stretch>
        </p:blipFill>
        <p:spPr bwMode="auto">
          <a:xfrm>
            <a:off x="5622925" y="5572125"/>
            <a:ext cx="2987675" cy="828675"/>
          </a:xfrm>
          <a:prstGeom prst="rect">
            <a:avLst/>
          </a:prstGeom>
          <a:solidFill>
            <a:srgbClr val="CCECFF"/>
          </a:solidFill>
          <a:ln w="9525">
            <a:noFill/>
            <a:miter lim="800000"/>
            <a:headEnd/>
            <a:tailEnd/>
          </a:ln>
        </p:spPr>
      </p:pic>
      <p:sp>
        <p:nvSpPr>
          <p:cNvPr id="37891" name="Rectangle 3"/>
          <p:cNvSpPr>
            <a:spLocks noGrp="1" noChangeArrowheads="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a:p>
        </p:txBody>
      </p:sp>
      <p:sp>
        <p:nvSpPr>
          <p:cNvPr id="37892" name="Rectangle 4"/>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867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572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463757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63293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950285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36357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4150097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552329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782408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690818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859991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20962673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32071384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16514956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61292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1867198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916169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862357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8081429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725522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8519717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5424094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34917784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997753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2057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057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0" y="0"/>
            <a:ext cx="9144000" cy="1268413"/>
          </a:xfrm>
          <a:prstGeom prst="rect">
            <a:avLst/>
          </a:prstGeom>
          <a:solidFill>
            <a:srgbClr val="CCECFF">
              <a:alpha val="72000"/>
            </a:srgbClr>
          </a:solidFill>
          <a:ln w="9525">
            <a:noFill/>
            <a:miter lim="800000"/>
            <a:headEnd/>
            <a:tailEnd/>
          </a:ln>
          <a:effectLst/>
        </p:spPr>
        <p:txBody>
          <a:bodyPr wrap="none" anchor="ctr"/>
          <a:lstStyle/>
          <a:p>
            <a:pPr>
              <a:defRPr/>
            </a:pPr>
            <a:endParaRPr lang="en-GB"/>
          </a:p>
        </p:txBody>
      </p:sp>
      <p:sp>
        <p:nvSpPr>
          <p:cNvPr id="1027" name="Rectangle 2"/>
          <p:cNvSpPr>
            <a:spLocks noGrp="1" noChangeArrowheads="1"/>
          </p:cNvSpPr>
          <p:nvPr>
            <p:ph type="title"/>
          </p:nvPr>
        </p:nvSpPr>
        <p:spPr bwMode="auto">
          <a:xfrm>
            <a:off x="685800" y="457200"/>
            <a:ext cx="7772400" cy="685800"/>
          </a:xfrm>
          <a:prstGeom prst="rect">
            <a:avLst/>
          </a:prstGeom>
          <a:noFill/>
          <a:ln w="9525">
            <a:noFill/>
            <a:miter lim="800000"/>
            <a:headEnd/>
            <a:tailEnd/>
          </a:ln>
        </p:spPr>
        <p:txBody>
          <a:bodyPr vert="horz" wrap="square" lIns="72000" tIns="72000" rIns="72000" bIns="72000" numCol="1" anchor="ctr" anchorCtr="0" compatLnSpc="1">
            <a:prstTxWarp prst="textNoShape">
              <a:avLst/>
            </a:prstTxWarp>
          </a:bodyPr>
          <a:lstStyle/>
          <a:p>
            <a:pPr lvl="0"/>
            <a:r>
              <a:rPr lang="en-US" smtClean="0"/>
              <a:t>Click to edit Master title style</a:t>
            </a:r>
            <a:endParaRPr lang="en-GB" smtClean="0"/>
          </a:p>
        </p:txBody>
      </p:sp>
      <p:sp>
        <p:nvSpPr>
          <p:cNvPr id="1028" name="Rectangle 3"/>
          <p:cNvSpPr>
            <a:spLocks noGrp="1" noChangeArrowheads="1"/>
          </p:cNvSpPr>
          <p:nvPr>
            <p:ph type="body" idx="1"/>
          </p:nvPr>
        </p:nvSpPr>
        <p:spPr bwMode="auto">
          <a:xfrm>
            <a:off x="685800" y="2057400"/>
            <a:ext cx="7772400" cy="3316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29" name="Picture 5" descr="SCIE_logo_March 2011_rgb.JPG"/>
          <p:cNvPicPr>
            <a:picLocks noChangeAspect="1"/>
          </p:cNvPicPr>
          <p:nvPr userDrawn="1"/>
        </p:nvPicPr>
        <p:blipFill>
          <a:blip r:embed="rId13" cstate="print"/>
          <a:srcRect/>
          <a:stretch>
            <a:fillRect/>
          </a:stretch>
        </p:blipFill>
        <p:spPr bwMode="auto">
          <a:xfrm>
            <a:off x="684213" y="5445125"/>
            <a:ext cx="3233737" cy="1079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5"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rtl="0" eaLnBrk="1" fontAlgn="base" hangingPunct="1">
        <a:spcBef>
          <a:spcPct val="0"/>
        </a:spcBef>
        <a:spcAft>
          <a:spcPct val="0"/>
        </a:spcAft>
        <a:defRPr sz="3400" b="1">
          <a:solidFill>
            <a:schemeClr val="tx1"/>
          </a:solidFill>
          <a:latin typeface="+mj-lt"/>
          <a:ea typeface="+mj-ea"/>
          <a:cs typeface="+mj-cs"/>
        </a:defRPr>
      </a:lvl1pPr>
      <a:lvl2pPr algn="l" rtl="0" eaLnBrk="1" fontAlgn="base" hangingPunct="1">
        <a:spcBef>
          <a:spcPct val="0"/>
        </a:spcBef>
        <a:spcAft>
          <a:spcPct val="0"/>
        </a:spcAft>
        <a:defRPr sz="3400" b="1">
          <a:solidFill>
            <a:schemeClr val="tx1"/>
          </a:solidFill>
          <a:latin typeface="Arial" charset="0"/>
        </a:defRPr>
      </a:lvl2pPr>
      <a:lvl3pPr algn="l" rtl="0" eaLnBrk="1" fontAlgn="base" hangingPunct="1">
        <a:spcBef>
          <a:spcPct val="0"/>
        </a:spcBef>
        <a:spcAft>
          <a:spcPct val="0"/>
        </a:spcAft>
        <a:defRPr sz="3400" b="1">
          <a:solidFill>
            <a:schemeClr val="tx1"/>
          </a:solidFill>
          <a:latin typeface="Arial" charset="0"/>
        </a:defRPr>
      </a:lvl3pPr>
      <a:lvl4pPr algn="l" rtl="0" eaLnBrk="1" fontAlgn="base" hangingPunct="1">
        <a:spcBef>
          <a:spcPct val="0"/>
        </a:spcBef>
        <a:spcAft>
          <a:spcPct val="0"/>
        </a:spcAft>
        <a:defRPr sz="3400" b="1">
          <a:solidFill>
            <a:schemeClr val="tx1"/>
          </a:solidFill>
          <a:latin typeface="Arial" charset="0"/>
        </a:defRPr>
      </a:lvl4pPr>
      <a:lvl5pPr algn="l" rtl="0" eaLnBrk="1" fontAlgn="base" hangingPunct="1">
        <a:spcBef>
          <a:spcPct val="0"/>
        </a:spcBef>
        <a:spcAft>
          <a:spcPct val="0"/>
        </a:spcAft>
        <a:defRPr sz="3400" b="1">
          <a:solidFill>
            <a:schemeClr val="tx1"/>
          </a:solidFill>
          <a:latin typeface="Arial" charset="0"/>
        </a:defRPr>
      </a:lvl5pPr>
      <a:lvl6pPr marL="457200" algn="l" rtl="0" eaLnBrk="1" fontAlgn="base" hangingPunct="1">
        <a:spcBef>
          <a:spcPct val="0"/>
        </a:spcBef>
        <a:spcAft>
          <a:spcPct val="0"/>
        </a:spcAft>
        <a:defRPr sz="3400" b="1">
          <a:solidFill>
            <a:schemeClr val="tx1"/>
          </a:solidFill>
          <a:latin typeface="Arial" charset="0"/>
        </a:defRPr>
      </a:lvl6pPr>
      <a:lvl7pPr marL="914400" algn="l" rtl="0" eaLnBrk="1" fontAlgn="base" hangingPunct="1">
        <a:spcBef>
          <a:spcPct val="0"/>
        </a:spcBef>
        <a:spcAft>
          <a:spcPct val="0"/>
        </a:spcAft>
        <a:defRPr sz="3400" b="1">
          <a:solidFill>
            <a:schemeClr val="tx1"/>
          </a:solidFill>
          <a:latin typeface="Arial" charset="0"/>
        </a:defRPr>
      </a:lvl7pPr>
      <a:lvl8pPr marL="1371600" algn="l" rtl="0" eaLnBrk="1" fontAlgn="base" hangingPunct="1">
        <a:spcBef>
          <a:spcPct val="0"/>
        </a:spcBef>
        <a:spcAft>
          <a:spcPct val="0"/>
        </a:spcAft>
        <a:defRPr sz="3400" b="1">
          <a:solidFill>
            <a:schemeClr val="tx1"/>
          </a:solidFill>
          <a:latin typeface="Arial" charset="0"/>
        </a:defRPr>
      </a:lvl8pPr>
      <a:lvl9pPr marL="1828800" algn="l" rtl="0" eaLnBrk="1" fontAlgn="base" hangingPunct="1">
        <a:spcBef>
          <a:spcPct val="0"/>
        </a:spcBef>
        <a:spcAft>
          <a:spcPct val="0"/>
        </a:spcAft>
        <a:defRPr sz="3400" b="1">
          <a:solidFill>
            <a:schemeClr val="tx1"/>
          </a:solidFill>
          <a:latin typeface="Arial" charset="0"/>
        </a:defRPr>
      </a:lvl9pPr>
    </p:titleStyle>
    <p:bodyStyle>
      <a:lvl1pPr marL="342900" indent="-342900" algn="l" rtl="0" eaLnBrk="1" fontAlgn="base" hangingPunct="1">
        <a:spcBef>
          <a:spcPct val="20000"/>
        </a:spcBef>
        <a:spcAft>
          <a:spcPct val="0"/>
        </a:spcAft>
        <a:buClr>
          <a:srgbClr val="6699FF"/>
        </a:buClr>
        <a:buSzPct val="125000"/>
        <a:buFont typeface="Wingdings" pitchFamily="2" charset="2"/>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125000"/>
        <a:buFont typeface="Wingdings" pitchFamily="2" charset="2"/>
        <a:buChar char="§"/>
        <a:defRPr sz="2500">
          <a:solidFill>
            <a:schemeClr val="tx1"/>
          </a:solidFill>
          <a:latin typeface="+mn-lt"/>
        </a:defRPr>
      </a:lvl2pPr>
      <a:lvl3pPr marL="1143000" indent="-228600" algn="l" rtl="0" eaLnBrk="1" fontAlgn="base" hangingPunct="1">
        <a:spcBef>
          <a:spcPct val="20000"/>
        </a:spcBef>
        <a:spcAft>
          <a:spcPct val="0"/>
        </a:spcAft>
        <a:buClr>
          <a:srgbClr val="6699FF"/>
        </a:buClr>
        <a:buSzPct val="125000"/>
        <a:buFont typeface="Wingdings" pitchFamily="2" charset="2"/>
        <a:buChar char="§"/>
        <a:defRPr sz="2200">
          <a:solidFill>
            <a:schemeClr val="tx1"/>
          </a:solidFill>
          <a:latin typeface="+mn-lt"/>
        </a:defRPr>
      </a:lvl3pPr>
      <a:lvl4pPr marL="16002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4pPr>
      <a:lvl5pPr marL="20574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5pPr>
      <a:lvl6pPr marL="25146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D3A92037-B8D4-441D-8FEC-3A8CE1336786}" type="datetimeFigureOut">
              <a:rPr lang="en-GB" smtClean="0">
                <a:solidFill>
                  <a:prstClr val="black">
                    <a:tint val="75000"/>
                  </a:prstClr>
                </a:solidFill>
                <a:latin typeface="Calibri"/>
              </a:rPr>
              <a:pPr fontAlgn="auto">
                <a:spcBef>
                  <a:spcPts val="0"/>
                </a:spcBef>
                <a:spcAft>
                  <a:spcPts val="0"/>
                </a:spcAft>
              </a:pPr>
              <a:t>27/10/2015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BA88D03-EFF7-4BC6-A21B-C20363306F04}"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pic>
        <p:nvPicPr>
          <p:cNvPr id="7" name="Picture 6" descr="CYPSP-Internal-background.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5" descr="Description: HSCB 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66047" y="6092825"/>
            <a:ext cx="252412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580298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D3A92037-B8D4-441D-8FEC-3A8CE1336786}" type="datetimeFigureOut">
              <a:rPr lang="en-GB" smtClean="0">
                <a:solidFill>
                  <a:prstClr val="black">
                    <a:tint val="75000"/>
                  </a:prstClr>
                </a:solidFill>
                <a:latin typeface="Calibri"/>
              </a:rPr>
              <a:pPr fontAlgn="auto">
                <a:spcBef>
                  <a:spcPts val="0"/>
                </a:spcBef>
                <a:spcAft>
                  <a:spcPts val="0"/>
                </a:spcAft>
              </a:pPr>
              <a:t>27/10/2015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BA88D03-EFF7-4BC6-A21B-C20363306F04}"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pic>
        <p:nvPicPr>
          <p:cNvPr id="7" name="Picture 6" descr="CYPSP-Internal-background.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5" descr="Description: HSCB 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66047" y="6092825"/>
            <a:ext cx="252412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571429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2866330"/>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smtClean="0"/>
              <a:t>Think Child, Think Parent, Think Family</a:t>
            </a:r>
            <a:r>
              <a:rPr lang="en-GB" sz="1200" dirty="0" smtClean="0"/>
              <a:t/>
            </a:r>
            <a:br>
              <a:rPr lang="en-GB" sz="1200" dirty="0" smtClean="0"/>
            </a:br>
            <a:r>
              <a:rPr lang="en-GB" dirty="0" smtClean="0"/>
              <a:t/>
            </a:r>
            <a:br>
              <a:rPr lang="en-GB" dirty="0" smtClean="0"/>
            </a:br>
            <a:r>
              <a:rPr lang="en-GB" dirty="0" smtClean="0"/>
              <a:t>Examining </a:t>
            </a:r>
            <a:r>
              <a:rPr lang="en-GB" dirty="0"/>
              <a:t>the success of the Northern Ireland pilot and how this supports the direction of policy in </a:t>
            </a:r>
            <a:r>
              <a:rPr lang="en-GB" dirty="0" smtClean="0"/>
              <a:t>England</a:t>
            </a:r>
            <a:br>
              <a:rPr lang="en-GB" dirty="0" smtClean="0"/>
            </a:br>
            <a:r>
              <a:rPr lang="en-GB" sz="1600" dirty="0" smtClean="0"/>
              <a:t/>
            </a:r>
            <a:br>
              <a:rPr lang="en-GB" sz="1600" dirty="0" smtClean="0"/>
            </a:br>
            <a:r>
              <a:rPr lang="en-GB" sz="3600" dirty="0" smtClean="0"/>
              <a:t>London 2</a:t>
            </a:r>
            <a:r>
              <a:rPr lang="en-GB" sz="3600" baseline="30000" dirty="0" smtClean="0"/>
              <a:t>nd</a:t>
            </a:r>
            <a:r>
              <a:rPr lang="en-GB" sz="3600" dirty="0" smtClean="0"/>
              <a:t> December 2015</a:t>
            </a:r>
            <a:br>
              <a:rPr lang="en-GB" sz="3600" dirty="0" smtClean="0"/>
            </a:br>
            <a:r>
              <a:rPr lang="en-GB" sz="3600" dirty="0" smtClean="0"/>
              <a:t/>
            </a:r>
            <a:br>
              <a:rPr lang="en-GB" sz="3600" dirty="0" smtClean="0"/>
            </a:br>
            <a:r>
              <a:rPr lang="en-GB" sz="2200" dirty="0" smtClean="0"/>
              <a:t>Mary </a:t>
            </a:r>
            <a:r>
              <a:rPr lang="en-GB" sz="2200" dirty="0"/>
              <a:t>Donaghy, Social Care Commissioning Lead, Mental Health and Learning Disability HSC Board, Northern </a:t>
            </a:r>
            <a:r>
              <a:rPr lang="en-GB" sz="2200" dirty="0" smtClean="0"/>
              <a:t>Ireland</a:t>
            </a:r>
            <a:r>
              <a:rPr lang="en-GB" dirty="0" smtClean="0"/>
              <a:t/>
            </a:r>
            <a:br>
              <a:rPr lang="en-GB" dirty="0" smtClean="0"/>
            </a:br>
            <a:r>
              <a:rPr lang="en-GB" sz="2200" dirty="0" smtClean="0"/>
              <a:t>Hugh </a:t>
            </a:r>
            <a:r>
              <a:rPr lang="en-GB" sz="2200" dirty="0"/>
              <a:t>Constant, Practice Development Manager, SCIE</a:t>
            </a:r>
            <a:r>
              <a:rPr lang="en-GB" dirty="0"/>
              <a:t/>
            </a:r>
            <a:br>
              <a:rPr lang="en-GB" dirty="0"/>
            </a:br>
            <a:endParaRPr lang="en-GB" dirty="0"/>
          </a:p>
        </p:txBody>
      </p:sp>
    </p:spTree>
    <p:extLst>
      <p:ext uri="{BB962C8B-B14F-4D97-AF65-F5344CB8AC3E}">
        <p14:creationId xmlns:p14="http://schemas.microsoft.com/office/powerpoint/2010/main" val="132592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lgn="ctr">
              <a:buNone/>
            </a:pPr>
            <a:r>
              <a:rPr lang="en-GB" sz="4800" b="1" dirty="0" smtClean="0"/>
              <a:t>Think Family in recent English legislation and policy</a:t>
            </a:r>
            <a:endParaRPr lang="en-GB" sz="4800" b="1" dirty="0"/>
          </a:p>
        </p:txBody>
      </p:sp>
    </p:spTree>
    <p:extLst>
      <p:ext uri="{BB962C8B-B14F-4D97-AF65-F5344CB8AC3E}">
        <p14:creationId xmlns:p14="http://schemas.microsoft.com/office/powerpoint/2010/main" val="965769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sz="3600" dirty="0" smtClean="0"/>
              <a:t>Key messages from the guidance</a:t>
            </a:r>
          </a:p>
        </p:txBody>
      </p:sp>
      <p:sp>
        <p:nvSpPr>
          <p:cNvPr id="20483" name="Rectangle 3"/>
          <p:cNvSpPr>
            <a:spLocks noGrp="1" noChangeArrowheads="1"/>
          </p:cNvSpPr>
          <p:nvPr>
            <p:ph type="body" idx="1"/>
          </p:nvPr>
        </p:nvSpPr>
        <p:spPr>
          <a:xfrm>
            <a:off x="428624" y="1700807"/>
            <a:ext cx="8247831" cy="4392017"/>
          </a:xfrm>
        </p:spPr>
        <p:txBody>
          <a:bodyPr/>
          <a:lstStyle/>
          <a:p>
            <a:r>
              <a:rPr lang="en-GB" dirty="0" smtClean="0"/>
              <a:t>Develop services that:</a:t>
            </a:r>
          </a:p>
          <a:p>
            <a:pPr lvl="1"/>
            <a:r>
              <a:rPr lang="en-GB" sz="2400" dirty="0" smtClean="0"/>
              <a:t>Intervene early</a:t>
            </a:r>
          </a:p>
          <a:p>
            <a:pPr lvl="1"/>
            <a:r>
              <a:rPr lang="en-GB" sz="2400" dirty="0" smtClean="0"/>
              <a:t>Look at the whole family throughout the </a:t>
            </a:r>
          </a:p>
          <a:p>
            <a:pPr lvl="1">
              <a:buFont typeface="Wingdings" pitchFamily="2" charset="2"/>
              <a:buNone/>
            </a:pPr>
            <a:r>
              <a:rPr lang="en-GB" sz="2400" dirty="0" smtClean="0"/>
              <a:t>    care pathway</a:t>
            </a:r>
          </a:p>
          <a:p>
            <a:pPr lvl="1"/>
            <a:r>
              <a:rPr lang="en-GB" sz="2400" dirty="0" smtClean="0"/>
              <a:t>Co-ordinate and tailor support effectively</a:t>
            </a:r>
          </a:p>
          <a:p>
            <a:pPr lvl="1"/>
            <a:r>
              <a:rPr lang="en-GB" sz="2400" dirty="0" smtClean="0"/>
              <a:t>Build on family strengths and promote understanding </a:t>
            </a:r>
          </a:p>
          <a:p>
            <a:pPr lvl="1"/>
            <a:r>
              <a:rPr lang="en-GB" sz="2400" dirty="0" smtClean="0"/>
              <a:t>Have trained staff</a:t>
            </a:r>
          </a:p>
          <a:p>
            <a:pPr>
              <a:buFont typeface="Wingdings" pitchFamily="2" charset="2"/>
              <a:buNone/>
            </a:pPr>
            <a:endParaRPr lang="en-GB" sz="2400" dirty="0" smtClean="0"/>
          </a:p>
        </p:txBody>
      </p:sp>
      <p:pic>
        <p:nvPicPr>
          <p:cNvPr id="20484" name="Picture 5" descr="images"/>
          <p:cNvPicPr>
            <a:picLocks noChangeAspect="1" noChangeArrowheads="1"/>
          </p:cNvPicPr>
          <p:nvPr/>
        </p:nvPicPr>
        <p:blipFill>
          <a:blip r:embed="rId3" cstate="print"/>
          <a:srcRect/>
          <a:stretch>
            <a:fillRect/>
          </a:stretch>
        </p:blipFill>
        <p:spPr bwMode="auto">
          <a:xfrm>
            <a:off x="7019925" y="1412875"/>
            <a:ext cx="1846263" cy="2305050"/>
          </a:xfrm>
          <a:prstGeom prst="rect">
            <a:avLst/>
          </a:prstGeom>
          <a:noFill/>
          <a:ln w="9525">
            <a:noFill/>
            <a:miter lim="800000"/>
            <a:headEnd/>
            <a:tailEnd/>
          </a:ln>
        </p:spPr>
      </p:pic>
      <p:pic>
        <p:nvPicPr>
          <p:cNvPr id="2" name="Picture 1"/>
          <p:cNvPicPr>
            <a:picLocks noChangeAspect="1"/>
          </p:cNvPicPr>
          <p:nvPr/>
        </p:nvPicPr>
        <p:blipFill>
          <a:blip r:embed="rId4"/>
          <a:stretch>
            <a:fillRect/>
          </a:stretch>
        </p:blipFill>
        <p:spPr>
          <a:xfrm>
            <a:off x="6121622" y="5661248"/>
            <a:ext cx="2316681" cy="487722"/>
          </a:xfrm>
          <a:prstGeom prst="rect">
            <a:avLst/>
          </a:prstGeom>
        </p:spPr>
      </p:pic>
    </p:spTree>
    <p:extLst>
      <p:ext uri="{BB962C8B-B14F-4D97-AF65-F5344CB8AC3E}">
        <p14:creationId xmlns:p14="http://schemas.microsoft.com/office/powerpoint/2010/main" val="367099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9204" y="338932"/>
            <a:ext cx="7772400" cy="685800"/>
          </a:xfrm>
        </p:spPr>
        <p:txBody>
          <a:bodyPr/>
          <a:lstStyle/>
          <a:p>
            <a:r>
              <a:rPr lang="en-GB" sz="3600" dirty="0" smtClean="0"/>
              <a:t>Barriers to thinking family</a:t>
            </a:r>
          </a:p>
        </p:txBody>
      </p:sp>
      <p:sp>
        <p:nvSpPr>
          <p:cNvPr id="6147" name="Rectangle 5"/>
          <p:cNvSpPr>
            <a:spLocks noChangeArrowheads="1"/>
          </p:cNvSpPr>
          <p:nvPr/>
        </p:nvSpPr>
        <p:spPr bwMode="auto">
          <a:xfrm>
            <a:off x="2700338" y="1357313"/>
            <a:ext cx="6000750" cy="5500687"/>
          </a:xfrm>
          <a:prstGeom prst="rect">
            <a:avLst/>
          </a:prstGeom>
          <a:noFill/>
          <a:ln w="9525">
            <a:noFill/>
            <a:miter lim="800000"/>
            <a:headEnd/>
            <a:tailEnd/>
          </a:ln>
        </p:spPr>
        <p:txBody>
          <a:bodyPr/>
          <a:lstStyle/>
          <a:p>
            <a:pPr marL="342900" indent="-342900" algn="r">
              <a:spcBef>
                <a:spcPct val="20000"/>
              </a:spcBef>
              <a:buSzPct val="125000"/>
              <a:buFont typeface="Wingdings" pitchFamily="2" charset="2"/>
              <a:buChar char="§"/>
              <a:defRPr/>
            </a:pPr>
            <a:r>
              <a:rPr lang="en-GB" sz="2800" dirty="0">
                <a:latin typeface="+mn-lt"/>
              </a:rPr>
              <a:t>Challenge of interagency </a:t>
            </a:r>
            <a:r>
              <a:rPr lang="en-GB" sz="2800" dirty="0" smtClean="0">
                <a:latin typeface="+mn-lt"/>
              </a:rPr>
              <a:t>working</a:t>
            </a:r>
          </a:p>
          <a:p>
            <a:pPr marL="342900" indent="-342900" algn="r">
              <a:spcBef>
                <a:spcPct val="20000"/>
              </a:spcBef>
              <a:buSzPct val="125000"/>
              <a:buFont typeface="Wingdings" pitchFamily="2" charset="2"/>
              <a:buChar char="§"/>
              <a:defRPr/>
            </a:pPr>
            <a:r>
              <a:rPr lang="en-GB" sz="2800" dirty="0" smtClean="0">
                <a:latin typeface="+mn-lt"/>
              </a:rPr>
              <a:t>Confidence to </a:t>
            </a:r>
            <a:r>
              <a:rPr lang="en-GB" sz="2800" dirty="0">
                <a:latin typeface="+mn-lt"/>
              </a:rPr>
              <a:t>work outside professional boundaries</a:t>
            </a:r>
          </a:p>
          <a:p>
            <a:pPr marL="342900" indent="-342900" algn="r">
              <a:spcBef>
                <a:spcPct val="20000"/>
              </a:spcBef>
              <a:buSzPct val="125000"/>
              <a:buFont typeface="Wingdings" pitchFamily="2" charset="2"/>
              <a:buChar char="§"/>
              <a:defRPr/>
            </a:pPr>
            <a:r>
              <a:rPr lang="en-GB" sz="2800" dirty="0">
                <a:latin typeface="+mn-lt"/>
              </a:rPr>
              <a:t>Statutory thresholds</a:t>
            </a:r>
          </a:p>
          <a:p>
            <a:pPr marL="342900" indent="-342900" algn="r">
              <a:spcBef>
                <a:spcPct val="20000"/>
              </a:spcBef>
              <a:buSzPct val="125000"/>
              <a:buFont typeface="Wingdings" pitchFamily="2" charset="2"/>
              <a:buChar char="§"/>
              <a:defRPr/>
            </a:pPr>
            <a:r>
              <a:rPr lang="en-GB" sz="2800" dirty="0">
                <a:latin typeface="+mn-lt"/>
              </a:rPr>
              <a:t>Knowledge of services</a:t>
            </a:r>
          </a:p>
          <a:p>
            <a:pPr marL="342900" indent="-342900" algn="r">
              <a:spcBef>
                <a:spcPct val="20000"/>
              </a:spcBef>
              <a:buSzPct val="125000"/>
              <a:buFont typeface="Wingdings" pitchFamily="2" charset="2"/>
              <a:buChar char="§"/>
              <a:defRPr/>
            </a:pPr>
            <a:r>
              <a:rPr lang="en-GB" sz="2800" dirty="0">
                <a:latin typeface="+mn-lt"/>
              </a:rPr>
              <a:t>Workload</a:t>
            </a:r>
          </a:p>
          <a:p>
            <a:pPr marL="342900" indent="-342900" algn="r">
              <a:spcBef>
                <a:spcPct val="20000"/>
              </a:spcBef>
              <a:buSzPct val="125000"/>
              <a:buFont typeface="Wingdings" pitchFamily="2" charset="2"/>
              <a:buChar char="§"/>
              <a:defRPr/>
            </a:pPr>
            <a:r>
              <a:rPr lang="en-GB" sz="2800" dirty="0">
                <a:latin typeface="+mn-lt"/>
              </a:rPr>
              <a:t>Information sharing</a:t>
            </a:r>
          </a:p>
          <a:p>
            <a:pPr marL="800100" lvl="1" indent="-342900" algn="r">
              <a:spcBef>
                <a:spcPct val="20000"/>
              </a:spcBef>
              <a:buSzPct val="125000"/>
              <a:buFont typeface="Wingdings" pitchFamily="2" charset="2"/>
              <a:buChar char="§"/>
              <a:defRPr/>
            </a:pPr>
            <a:r>
              <a:rPr lang="en-GB" dirty="0">
                <a:latin typeface="+mn-lt"/>
              </a:rPr>
              <a:t>Regulations</a:t>
            </a:r>
          </a:p>
          <a:p>
            <a:pPr marL="800100" lvl="1" indent="-342900" algn="r">
              <a:spcBef>
                <a:spcPct val="20000"/>
              </a:spcBef>
              <a:buSzPct val="125000"/>
              <a:buFont typeface="Wingdings" pitchFamily="2" charset="2"/>
              <a:buChar char="§"/>
              <a:defRPr/>
            </a:pPr>
            <a:r>
              <a:rPr lang="en-GB" dirty="0" smtClean="0">
                <a:latin typeface="+mn-lt"/>
              </a:rPr>
              <a:t>Practicalities</a:t>
            </a:r>
          </a:p>
          <a:p>
            <a:pPr marL="342900" indent="-342900" algn="r">
              <a:spcBef>
                <a:spcPct val="20000"/>
              </a:spcBef>
              <a:buSzPct val="125000"/>
              <a:buFont typeface="Wingdings" pitchFamily="2" charset="2"/>
              <a:buChar char="§"/>
              <a:defRPr/>
            </a:pPr>
            <a:r>
              <a:rPr lang="en-GB" sz="2800" dirty="0" smtClean="0">
                <a:latin typeface="Arial" pitchFamily="34" charset="0"/>
                <a:cs typeface="Arial" pitchFamily="34" charset="0"/>
              </a:rPr>
              <a:t>Fear </a:t>
            </a:r>
            <a:r>
              <a:rPr lang="en-GB" sz="2800" dirty="0">
                <a:latin typeface="Arial" pitchFamily="34" charset="0"/>
                <a:cs typeface="Arial" pitchFamily="34" charset="0"/>
              </a:rPr>
              <a:t>and stigma</a:t>
            </a:r>
          </a:p>
          <a:p>
            <a:pPr marL="342900" indent="-342900">
              <a:spcBef>
                <a:spcPct val="20000"/>
              </a:spcBef>
              <a:buClr>
                <a:srgbClr val="6699FF"/>
              </a:buClr>
              <a:buSzPct val="125000"/>
              <a:buFont typeface="Wingdings" pitchFamily="2" charset="2"/>
              <a:buChar char="§"/>
              <a:defRPr/>
            </a:pPr>
            <a:endParaRPr lang="en-GB" sz="2800" dirty="0">
              <a:latin typeface="Times New Roman" charset="0"/>
            </a:endParaRPr>
          </a:p>
          <a:p>
            <a:pPr marL="342900" indent="-342900">
              <a:spcBef>
                <a:spcPct val="20000"/>
              </a:spcBef>
              <a:buClr>
                <a:srgbClr val="6699FF"/>
              </a:buClr>
              <a:buSzPct val="125000"/>
              <a:buFont typeface="Wingdings" pitchFamily="2" charset="2"/>
              <a:buNone/>
              <a:defRPr/>
            </a:pPr>
            <a:endParaRPr lang="en-GB" sz="2800" dirty="0">
              <a:latin typeface="Times New Roman" charset="0"/>
            </a:endParaRPr>
          </a:p>
        </p:txBody>
      </p:sp>
      <p:pic>
        <p:nvPicPr>
          <p:cNvPr id="17412" name="Picture 5" descr="pe0025183.jpg"/>
          <p:cNvPicPr>
            <a:picLocks noChangeAspect="1"/>
          </p:cNvPicPr>
          <p:nvPr/>
        </p:nvPicPr>
        <p:blipFill>
          <a:blip r:embed="rId3" cstate="print"/>
          <a:srcRect/>
          <a:stretch>
            <a:fillRect/>
          </a:stretch>
        </p:blipFill>
        <p:spPr bwMode="auto">
          <a:xfrm>
            <a:off x="611188" y="2708275"/>
            <a:ext cx="3819525" cy="1920875"/>
          </a:xfrm>
          <a:prstGeom prst="rect">
            <a:avLst/>
          </a:prstGeom>
          <a:noFill/>
          <a:ln w="9525">
            <a:noFill/>
            <a:miter lim="800000"/>
            <a:headEnd/>
            <a:tailEnd/>
          </a:ln>
        </p:spPr>
      </p:pic>
      <p:pic>
        <p:nvPicPr>
          <p:cNvPr id="2" name="Picture 1"/>
          <p:cNvPicPr>
            <a:picLocks noChangeAspect="1"/>
          </p:cNvPicPr>
          <p:nvPr/>
        </p:nvPicPr>
        <p:blipFill>
          <a:blip r:embed="rId4"/>
          <a:stretch>
            <a:fillRect/>
          </a:stretch>
        </p:blipFill>
        <p:spPr>
          <a:xfrm>
            <a:off x="6660232" y="194110"/>
            <a:ext cx="2316681" cy="487722"/>
          </a:xfrm>
          <a:prstGeom prst="rect">
            <a:avLst/>
          </a:prstGeom>
        </p:spPr>
      </p:pic>
    </p:spTree>
    <p:extLst>
      <p:ext uri="{BB962C8B-B14F-4D97-AF65-F5344CB8AC3E}">
        <p14:creationId xmlns:p14="http://schemas.microsoft.com/office/powerpoint/2010/main" val="1965372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92460" y="188640"/>
            <a:ext cx="8206680" cy="882650"/>
          </a:xfrm>
        </p:spPr>
        <p:txBody>
          <a:bodyPr/>
          <a:lstStyle/>
          <a:p>
            <a:r>
              <a:rPr lang="en-GB" sz="3600" dirty="0" smtClean="0"/>
              <a:t>Learning from the sites – key themes</a:t>
            </a:r>
          </a:p>
        </p:txBody>
      </p:sp>
      <p:sp>
        <p:nvSpPr>
          <p:cNvPr id="30723" name="Content Placeholder 2"/>
          <p:cNvSpPr>
            <a:spLocks noGrp="1"/>
          </p:cNvSpPr>
          <p:nvPr>
            <p:ph sz="half" idx="1"/>
          </p:nvPr>
        </p:nvSpPr>
        <p:spPr>
          <a:xfrm>
            <a:off x="685800" y="1773238"/>
            <a:ext cx="3810000" cy="4551362"/>
          </a:xfrm>
        </p:spPr>
        <p:txBody>
          <a:bodyPr/>
          <a:lstStyle/>
          <a:p>
            <a:r>
              <a:rPr lang="en-GB" dirty="0" smtClean="0"/>
              <a:t>Get sign up</a:t>
            </a:r>
          </a:p>
          <a:p>
            <a:pPr lvl="1"/>
            <a:r>
              <a:rPr lang="en-GB" dirty="0" smtClean="0"/>
              <a:t>Strategy</a:t>
            </a:r>
          </a:p>
          <a:p>
            <a:pPr lvl="1"/>
            <a:r>
              <a:rPr lang="en-GB" dirty="0" smtClean="0"/>
              <a:t>Make this a must-do</a:t>
            </a:r>
          </a:p>
          <a:p>
            <a:pPr lvl="1"/>
            <a:r>
              <a:rPr lang="en-GB" dirty="0" smtClean="0"/>
              <a:t>Protocols</a:t>
            </a:r>
          </a:p>
          <a:p>
            <a:pPr lvl="1">
              <a:buFont typeface="Wingdings" pitchFamily="2" charset="2"/>
              <a:buNone/>
            </a:pPr>
            <a:endParaRPr lang="en-GB" dirty="0" smtClean="0"/>
          </a:p>
          <a:p>
            <a:r>
              <a:rPr lang="en-GB" dirty="0" smtClean="0"/>
              <a:t>Get information</a:t>
            </a:r>
          </a:p>
          <a:p>
            <a:pPr lvl="1"/>
            <a:r>
              <a:rPr lang="en-GB" dirty="0" smtClean="0"/>
              <a:t>Services</a:t>
            </a:r>
          </a:p>
          <a:p>
            <a:pPr lvl="1"/>
            <a:r>
              <a:rPr lang="en-GB" dirty="0" smtClean="0"/>
              <a:t>Families</a:t>
            </a:r>
          </a:p>
          <a:p>
            <a:endParaRPr lang="en-GB" dirty="0" smtClean="0"/>
          </a:p>
        </p:txBody>
      </p:sp>
      <p:sp>
        <p:nvSpPr>
          <p:cNvPr id="30724" name="Content Placeholder 3"/>
          <p:cNvSpPr>
            <a:spLocks noGrp="1"/>
          </p:cNvSpPr>
          <p:nvPr>
            <p:ph sz="half" idx="2"/>
          </p:nvPr>
        </p:nvSpPr>
        <p:spPr>
          <a:xfrm>
            <a:off x="4648200" y="2420938"/>
            <a:ext cx="3810000" cy="3903662"/>
          </a:xfrm>
        </p:spPr>
        <p:txBody>
          <a:bodyPr/>
          <a:lstStyle/>
          <a:p>
            <a:r>
              <a:rPr lang="en-GB" smtClean="0"/>
              <a:t>Get together</a:t>
            </a:r>
          </a:p>
          <a:p>
            <a:pPr lvl="1"/>
            <a:r>
              <a:rPr lang="en-GB" smtClean="0"/>
              <a:t>Training</a:t>
            </a:r>
          </a:p>
          <a:p>
            <a:pPr lvl="1"/>
            <a:r>
              <a:rPr lang="en-GB" smtClean="0"/>
              <a:t>Champions’ groups</a:t>
            </a:r>
          </a:p>
          <a:p>
            <a:pPr lvl="1"/>
            <a:r>
              <a:rPr lang="en-GB" smtClean="0"/>
              <a:t>Steering groups</a:t>
            </a:r>
          </a:p>
          <a:p>
            <a:pPr lvl="1"/>
            <a:r>
              <a:rPr lang="en-GB" smtClean="0"/>
              <a:t>Working across the boundaries</a:t>
            </a:r>
          </a:p>
        </p:txBody>
      </p:sp>
      <p:pic>
        <p:nvPicPr>
          <p:cNvPr id="2" name="Picture 1"/>
          <p:cNvPicPr>
            <a:picLocks noChangeAspect="1"/>
          </p:cNvPicPr>
          <p:nvPr/>
        </p:nvPicPr>
        <p:blipFill>
          <a:blip r:embed="rId3"/>
          <a:stretch>
            <a:fillRect/>
          </a:stretch>
        </p:blipFill>
        <p:spPr>
          <a:xfrm>
            <a:off x="6135261" y="5517232"/>
            <a:ext cx="2316681" cy="487722"/>
          </a:xfrm>
          <a:prstGeom prst="rect">
            <a:avLst/>
          </a:prstGeom>
        </p:spPr>
      </p:pic>
    </p:spTree>
    <p:extLst>
      <p:ext uri="{BB962C8B-B14F-4D97-AF65-F5344CB8AC3E}">
        <p14:creationId xmlns:p14="http://schemas.microsoft.com/office/powerpoint/2010/main" val="1518925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656" y="332656"/>
            <a:ext cx="8278688" cy="685800"/>
          </a:xfrm>
        </p:spPr>
        <p:txBody>
          <a:bodyPr/>
          <a:lstStyle/>
          <a:p>
            <a:r>
              <a:rPr lang="en-GB" dirty="0" smtClean="0"/>
              <a:t>Care Act 2014</a:t>
            </a:r>
            <a:endParaRPr lang="en-GB" dirty="0"/>
          </a:p>
        </p:txBody>
      </p:sp>
      <p:sp>
        <p:nvSpPr>
          <p:cNvPr id="3" name="Content Placeholder 2"/>
          <p:cNvSpPr>
            <a:spLocks noGrp="1"/>
          </p:cNvSpPr>
          <p:nvPr>
            <p:ph idx="1"/>
          </p:nvPr>
        </p:nvSpPr>
        <p:spPr>
          <a:xfrm>
            <a:off x="504664" y="1484784"/>
            <a:ext cx="8206680" cy="3316288"/>
          </a:xfrm>
        </p:spPr>
        <p:txBody>
          <a:bodyPr/>
          <a:lstStyle/>
          <a:p>
            <a:r>
              <a:rPr lang="en-GB" sz="2400" dirty="0" smtClean="0"/>
              <a:t>Whole family assessments – reflects the Family Model: everyone’s needs affect everyone</a:t>
            </a:r>
          </a:p>
          <a:p>
            <a:r>
              <a:rPr lang="en-GB" sz="2400" dirty="0" smtClean="0"/>
              <a:t>Challenges the over-individualisation of social care</a:t>
            </a:r>
          </a:p>
          <a:p>
            <a:r>
              <a:rPr lang="en-GB" sz="2400" dirty="0" smtClean="0"/>
              <a:t>New duties regarding carers and young carers – strengthens family resilience </a:t>
            </a:r>
          </a:p>
          <a:p>
            <a:r>
              <a:rPr lang="en-GB" sz="2400" dirty="0" smtClean="0"/>
              <a:t>Duties to co-operate for statutory services </a:t>
            </a:r>
          </a:p>
          <a:p>
            <a:r>
              <a:rPr lang="en-GB" sz="2400" dirty="0" smtClean="0"/>
              <a:t>Greater flexibility </a:t>
            </a:r>
          </a:p>
          <a:p>
            <a:r>
              <a:rPr lang="en-GB" sz="2400" dirty="0" smtClean="0"/>
              <a:t>More explicit focus on parenting as part of eligibility</a:t>
            </a:r>
          </a:p>
          <a:p>
            <a:r>
              <a:rPr lang="en-GB" sz="2400" dirty="0" smtClean="0"/>
              <a:t>Simplifies adult social care immeasurably </a:t>
            </a:r>
          </a:p>
          <a:p>
            <a:endParaRPr lang="en-GB" dirty="0"/>
          </a:p>
        </p:txBody>
      </p:sp>
      <p:pic>
        <p:nvPicPr>
          <p:cNvPr id="4" name="Picture 3"/>
          <p:cNvPicPr>
            <a:picLocks noChangeAspect="1"/>
          </p:cNvPicPr>
          <p:nvPr/>
        </p:nvPicPr>
        <p:blipFill>
          <a:blip r:embed="rId3"/>
          <a:stretch>
            <a:fillRect/>
          </a:stretch>
        </p:blipFill>
        <p:spPr>
          <a:xfrm>
            <a:off x="6084168" y="5733256"/>
            <a:ext cx="2316681" cy="487722"/>
          </a:xfrm>
          <a:prstGeom prst="rect">
            <a:avLst/>
          </a:prstGeom>
        </p:spPr>
      </p:pic>
    </p:spTree>
    <p:extLst>
      <p:ext uri="{BB962C8B-B14F-4D97-AF65-F5344CB8AC3E}">
        <p14:creationId xmlns:p14="http://schemas.microsoft.com/office/powerpoint/2010/main" val="13399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772400" cy="685800"/>
          </a:xfrm>
        </p:spPr>
        <p:txBody>
          <a:bodyPr/>
          <a:lstStyle/>
          <a:p>
            <a:r>
              <a:rPr lang="en-GB" dirty="0" smtClean="0"/>
              <a:t>Children &amp; Families Act 2014</a:t>
            </a:r>
            <a:endParaRPr lang="en-GB" dirty="0"/>
          </a:p>
        </p:txBody>
      </p:sp>
      <p:sp>
        <p:nvSpPr>
          <p:cNvPr id="3" name="Content Placeholder 2"/>
          <p:cNvSpPr>
            <a:spLocks noGrp="1"/>
          </p:cNvSpPr>
          <p:nvPr>
            <p:ph idx="1"/>
          </p:nvPr>
        </p:nvSpPr>
        <p:spPr>
          <a:xfrm>
            <a:off x="395536" y="1628800"/>
            <a:ext cx="8352928" cy="3316288"/>
          </a:xfrm>
        </p:spPr>
        <p:txBody>
          <a:bodyPr/>
          <a:lstStyle/>
          <a:p>
            <a:r>
              <a:rPr lang="en-GB" dirty="0" smtClean="0"/>
              <a:t>New duties to identify young carers – especially helpful for young carers of mentally ill parents?</a:t>
            </a:r>
          </a:p>
          <a:p>
            <a:r>
              <a:rPr lang="en-GB" dirty="0" smtClean="0"/>
              <a:t>New assessment duties for young carers – focus on education, employment and aspirations</a:t>
            </a:r>
          </a:p>
          <a:p>
            <a:r>
              <a:rPr lang="en-GB" dirty="0" smtClean="0"/>
              <a:t>Parent carers’ needs assessments where a child has a disability – useful as child disability can exacerbate parental mental ill-health </a:t>
            </a:r>
            <a:endParaRPr lang="en-GB" dirty="0"/>
          </a:p>
        </p:txBody>
      </p:sp>
      <p:pic>
        <p:nvPicPr>
          <p:cNvPr id="4" name="Picture 3"/>
          <p:cNvPicPr>
            <a:picLocks noChangeAspect="1"/>
          </p:cNvPicPr>
          <p:nvPr/>
        </p:nvPicPr>
        <p:blipFill>
          <a:blip r:embed="rId2"/>
          <a:stretch>
            <a:fillRect/>
          </a:stretch>
        </p:blipFill>
        <p:spPr>
          <a:xfrm>
            <a:off x="6156176" y="5661248"/>
            <a:ext cx="2316681" cy="487722"/>
          </a:xfrm>
          <a:prstGeom prst="rect">
            <a:avLst/>
          </a:prstGeom>
        </p:spPr>
      </p:pic>
    </p:spTree>
    <p:extLst>
      <p:ext uri="{BB962C8B-B14F-4D97-AF65-F5344CB8AC3E}">
        <p14:creationId xmlns:p14="http://schemas.microsoft.com/office/powerpoint/2010/main" val="3432448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772400" cy="685800"/>
          </a:xfrm>
        </p:spPr>
        <p:txBody>
          <a:bodyPr/>
          <a:lstStyle/>
          <a:p>
            <a:r>
              <a:rPr lang="en-GB" dirty="0" smtClean="0"/>
              <a:t>Closing the Gap</a:t>
            </a:r>
            <a:endParaRPr lang="en-GB" dirty="0"/>
          </a:p>
        </p:txBody>
      </p:sp>
      <p:sp>
        <p:nvSpPr>
          <p:cNvPr id="3" name="Content Placeholder 2"/>
          <p:cNvSpPr>
            <a:spLocks noGrp="1"/>
          </p:cNvSpPr>
          <p:nvPr>
            <p:ph idx="1"/>
          </p:nvPr>
        </p:nvSpPr>
        <p:spPr>
          <a:xfrm>
            <a:off x="519428" y="1412776"/>
            <a:ext cx="8013012" cy="4032448"/>
          </a:xfrm>
        </p:spPr>
        <p:txBody>
          <a:bodyPr/>
          <a:lstStyle/>
          <a:p>
            <a:r>
              <a:rPr lang="en-GB" dirty="0" smtClean="0"/>
              <a:t>Coalition document, but Alistair Burt sees mental health as “no </a:t>
            </a:r>
            <a:r>
              <a:rPr lang="en-GB" dirty="0"/>
              <a:t>less a priority under the Tory majority </a:t>
            </a:r>
            <a:r>
              <a:rPr lang="en-GB" dirty="0" smtClean="0"/>
              <a:t>administration”</a:t>
            </a:r>
          </a:p>
          <a:p>
            <a:r>
              <a:rPr lang="en-GB" dirty="0" smtClean="0"/>
              <a:t>General improvements would benefit parents </a:t>
            </a:r>
          </a:p>
          <a:p>
            <a:r>
              <a:rPr lang="en-GB" dirty="0" smtClean="0"/>
              <a:t>In-patient care closer to home – vital to family cohesion</a:t>
            </a:r>
          </a:p>
          <a:p>
            <a:r>
              <a:rPr lang="en-GB" dirty="0" smtClean="0"/>
              <a:t>Family &amp; Friends Test – the Jelly Baby logo</a:t>
            </a:r>
          </a:p>
          <a:p>
            <a:r>
              <a:rPr lang="en-GB" dirty="0" smtClean="0"/>
              <a:t>Focus on post-natal depression</a:t>
            </a:r>
            <a:endParaRPr lang="en-GB" dirty="0"/>
          </a:p>
        </p:txBody>
      </p:sp>
      <p:pic>
        <p:nvPicPr>
          <p:cNvPr id="4" name="Picture 3"/>
          <p:cNvPicPr>
            <a:picLocks noChangeAspect="1"/>
          </p:cNvPicPr>
          <p:nvPr/>
        </p:nvPicPr>
        <p:blipFill>
          <a:blip r:embed="rId3"/>
          <a:stretch>
            <a:fillRect/>
          </a:stretch>
        </p:blipFill>
        <p:spPr>
          <a:xfrm>
            <a:off x="6215759" y="5661248"/>
            <a:ext cx="2316681" cy="487722"/>
          </a:xfrm>
          <a:prstGeom prst="rect">
            <a:avLst/>
          </a:prstGeom>
        </p:spPr>
      </p:pic>
    </p:spTree>
    <p:extLst>
      <p:ext uri="{BB962C8B-B14F-4D97-AF65-F5344CB8AC3E}">
        <p14:creationId xmlns:p14="http://schemas.microsoft.com/office/powerpoint/2010/main" val="1948348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a:t>
            </a:r>
            <a:endParaRPr lang="en-GB" dirty="0"/>
          </a:p>
        </p:txBody>
      </p:sp>
      <p:pic>
        <p:nvPicPr>
          <p:cNvPr id="4" name="Content Placeholder 3"/>
          <p:cNvPicPr>
            <a:picLocks noGrp="1" noChangeAspect="1"/>
          </p:cNvPicPr>
          <p:nvPr>
            <p:ph idx="1"/>
          </p:nvPr>
        </p:nvPicPr>
        <p:blipFill>
          <a:blip r:embed="rId2"/>
          <a:stretch>
            <a:fillRect/>
          </a:stretch>
        </p:blipFill>
        <p:spPr>
          <a:xfrm>
            <a:off x="2743041" y="2453562"/>
            <a:ext cx="3657917" cy="2523963"/>
          </a:xfrm>
          <a:prstGeom prst="rect">
            <a:avLst/>
          </a:prstGeom>
        </p:spPr>
      </p:pic>
      <p:pic>
        <p:nvPicPr>
          <p:cNvPr id="5" name="Picture 4"/>
          <p:cNvPicPr>
            <a:picLocks noChangeAspect="1"/>
          </p:cNvPicPr>
          <p:nvPr/>
        </p:nvPicPr>
        <p:blipFill>
          <a:blip r:embed="rId3"/>
          <a:stretch>
            <a:fillRect/>
          </a:stretch>
        </p:blipFill>
        <p:spPr>
          <a:xfrm>
            <a:off x="6228184" y="5661248"/>
            <a:ext cx="2316681" cy="487722"/>
          </a:xfrm>
          <a:prstGeom prst="rect">
            <a:avLst/>
          </a:prstGeom>
        </p:spPr>
      </p:pic>
    </p:spTree>
    <p:extLst>
      <p:ext uri="{BB962C8B-B14F-4D97-AF65-F5344CB8AC3E}">
        <p14:creationId xmlns:p14="http://schemas.microsoft.com/office/powerpoint/2010/main" val="19439487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GB" dirty="0"/>
          </a:p>
        </p:txBody>
      </p:sp>
      <p:sp>
        <p:nvSpPr>
          <p:cNvPr id="3" name="Content Placeholder 2"/>
          <p:cNvSpPr>
            <a:spLocks noGrp="1"/>
          </p:cNvSpPr>
          <p:nvPr>
            <p:ph idx="1"/>
          </p:nvPr>
        </p:nvSpPr>
        <p:spPr>
          <a:xfrm>
            <a:off x="323528" y="1556792"/>
            <a:ext cx="8496944" cy="3316288"/>
          </a:xfrm>
        </p:spPr>
        <p:txBody>
          <a:bodyPr/>
          <a:lstStyle/>
          <a:p>
            <a:r>
              <a:rPr lang="en-GB" dirty="0"/>
              <a:t>W</a:t>
            </a:r>
            <a:r>
              <a:rPr lang="en-GB" dirty="0" smtClean="0"/>
              <a:t>hat's working </a:t>
            </a:r>
            <a:r>
              <a:rPr lang="en-GB" dirty="0"/>
              <a:t>well in your </a:t>
            </a:r>
            <a:r>
              <a:rPr lang="en-GB" dirty="0" smtClean="0"/>
              <a:t>area, at your level, and </a:t>
            </a:r>
            <a:r>
              <a:rPr lang="en-GB" dirty="0"/>
              <a:t>can you apply the learning from the NI experience to strengthen </a:t>
            </a:r>
            <a:r>
              <a:rPr lang="en-GB" dirty="0" smtClean="0"/>
              <a:t>this?</a:t>
            </a:r>
            <a:endParaRPr lang="en-GB" dirty="0"/>
          </a:p>
          <a:p>
            <a:r>
              <a:rPr lang="en-GB" dirty="0" smtClean="0"/>
              <a:t>Can </a:t>
            </a:r>
            <a:r>
              <a:rPr lang="en-GB" dirty="0"/>
              <a:t>you use the NI </a:t>
            </a:r>
            <a:r>
              <a:rPr lang="en-GB" dirty="0" smtClean="0"/>
              <a:t>experience and recent legal/policy changes </a:t>
            </a:r>
            <a:r>
              <a:rPr lang="en-GB" dirty="0"/>
              <a:t>to help you with the challenges you face in this </a:t>
            </a:r>
            <a:r>
              <a:rPr lang="en-GB" dirty="0" smtClean="0"/>
              <a:t>area, at an</a:t>
            </a:r>
            <a:endParaRPr lang="en-GB" dirty="0"/>
          </a:p>
          <a:p>
            <a:pPr lvl="1"/>
            <a:r>
              <a:rPr lang="en-GB" dirty="0" smtClean="0"/>
              <a:t>Organisational level</a:t>
            </a:r>
          </a:p>
          <a:p>
            <a:pPr lvl="1"/>
            <a:r>
              <a:rPr lang="en-GB" dirty="0" smtClean="0"/>
              <a:t>Managerial level</a:t>
            </a:r>
          </a:p>
          <a:p>
            <a:pPr lvl="1"/>
            <a:r>
              <a:rPr lang="en-GB" dirty="0" smtClean="0"/>
              <a:t>Front-line level?</a:t>
            </a:r>
          </a:p>
        </p:txBody>
      </p:sp>
    </p:spTree>
    <p:extLst>
      <p:ext uri="{BB962C8B-B14F-4D97-AF65-F5344CB8AC3E}">
        <p14:creationId xmlns:p14="http://schemas.microsoft.com/office/powerpoint/2010/main" val="372823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4294967295"/>
          </p:nvPr>
        </p:nvSpPr>
        <p:spPr>
          <a:xfrm>
            <a:off x="0" y="1628775"/>
            <a:ext cx="7991475" cy="4321175"/>
          </a:xfrm>
        </p:spPr>
        <p:txBody>
          <a:bodyPr/>
          <a:lstStyle/>
          <a:p>
            <a:pPr algn="just" eaLnBrk="1" hangingPunct="1">
              <a:lnSpc>
                <a:spcPct val="150000"/>
              </a:lnSpc>
              <a:spcBef>
                <a:spcPts val="600"/>
              </a:spcBef>
              <a:buFontTx/>
              <a:buBlip>
                <a:blip r:embed="rId3"/>
              </a:buBlip>
            </a:pPr>
            <a:endParaRPr lang="en-GB" altLang="en-US" sz="1600" smtClean="0">
              <a:latin typeface="Calibri" panose="020F0502020204030204" pitchFamily="34" charset="0"/>
            </a:endParaRPr>
          </a:p>
          <a:p>
            <a:pPr algn="just" eaLnBrk="1" hangingPunct="1">
              <a:lnSpc>
                <a:spcPct val="150000"/>
              </a:lnSpc>
              <a:spcBef>
                <a:spcPts val="600"/>
              </a:spcBef>
              <a:buFontTx/>
              <a:buNone/>
            </a:pPr>
            <a:endParaRPr lang="en-GB" altLang="en-US" sz="1600" smtClean="0">
              <a:latin typeface="Calibri" panose="020F0502020204030204" pitchFamily="34" charset="0"/>
            </a:endParaRPr>
          </a:p>
        </p:txBody>
      </p:sp>
      <p:sp>
        <p:nvSpPr>
          <p:cNvPr id="40964" name="Content Placeholder 2"/>
          <p:cNvSpPr>
            <a:spLocks/>
          </p:cNvSpPr>
          <p:nvPr/>
        </p:nvSpPr>
        <p:spPr bwMode="auto">
          <a:xfrm>
            <a:off x="395288" y="1125538"/>
            <a:ext cx="799147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lnSpc>
                <a:spcPct val="150000"/>
              </a:lnSpc>
              <a:spcBef>
                <a:spcPts val="600"/>
              </a:spcBef>
              <a:buClr>
                <a:srgbClr val="D10074"/>
              </a:buClr>
              <a:buFontTx/>
              <a:buBlip>
                <a:blip r:embed="rId3"/>
              </a:buBlip>
            </a:pPr>
            <a:endParaRPr lang="en-GB" altLang="en-US" sz="1600">
              <a:solidFill>
                <a:srgbClr val="4D4D4D"/>
              </a:solidFill>
            </a:endParaRPr>
          </a:p>
        </p:txBody>
      </p:sp>
      <p:pic>
        <p:nvPicPr>
          <p:cNvPr id="40965"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3608" y="2041526"/>
            <a:ext cx="7526338" cy="277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85800" y="188640"/>
            <a:ext cx="7990656" cy="954360"/>
          </a:xfrm>
          <a:prstGeom prst="rect">
            <a:avLst/>
          </a:prstGeom>
        </p:spPr>
        <p:txBody>
          <a:bodyPr/>
          <a:lstStyle>
            <a:lvl1pPr algn="l" rtl="0" eaLnBrk="1" fontAlgn="base" hangingPunct="1">
              <a:spcBef>
                <a:spcPct val="0"/>
              </a:spcBef>
              <a:spcAft>
                <a:spcPct val="0"/>
              </a:spcAft>
              <a:defRPr sz="3400" b="1">
                <a:solidFill>
                  <a:schemeClr val="tx1"/>
                </a:solidFill>
                <a:latin typeface="+mj-lt"/>
                <a:ea typeface="+mj-ea"/>
                <a:cs typeface="+mj-cs"/>
              </a:defRPr>
            </a:lvl1pPr>
            <a:lvl2pPr algn="l" rtl="0" eaLnBrk="1" fontAlgn="base" hangingPunct="1">
              <a:spcBef>
                <a:spcPct val="0"/>
              </a:spcBef>
              <a:spcAft>
                <a:spcPct val="0"/>
              </a:spcAft>
              <a:defRPr sz="3400" b="1">
                <a:solidFill>
                  <a:schemeClr val="tx1"/>
                </a:solidFill>
                <a:latin typeface="Arial" charset="0"/>
              </a:defRPr>
            </a:lvl2pPr>
            <a:lvl3pPr algn="l" rtl="0" eaLnBrk="1" fontAlgn="base" hangingPunct="1">
              <a:spcBef>
                <a:spcPct val="0"/>
              </a:spcBef>
              <a:spcAft>
                <a:spcPct val="0"/>
              </a:spcAft>
              <a:defRPr sz="3400" b="1">
                <a:solidFill>
                  <a:schemeClr val="tx1"/>
                </a:solidFill>
                <a:latin typeface="Arial" charset="0"/>
              </a:defRPr>
            </a:lvl3pPr>
            <a:lvl4pPr algn="l" rtl="0" eaLnBrk="1" fontAlgn="base" hangingPunct="1">
              <a:spcBef>
                <a:spcPct val="0"/>
              </a:spcBef>
              <a:spcAft>
                <a:spcPct val="0"/>
              </a:spcAft>
              <a:defRPr sz="3400" b="1">
                <a:solidFill>
                  <a:schemeClr val="tx1"/>
                </a:solidFill>
                <a:latin typeface="Arial" charset="0"/>
              </a:defRPr>
            </a:lvl4pPr>
            <a:lvl5pPr algn="l" rtl="0" eaLnBrk="1" fontAlgn="base" hangingPunct="1">
              <a:spcBef>
                <a:spcPct val="0"/>
              </a:spcBef>
              <a:spcAft>
                <a:spcPct val="0"/>
              </a:spcAft>
              <a:defRPr sz="3400" b="1">
                <a:solidFill>
                  <a:schemeClr val="tx1"/>
                </a:solidFill>
                <a:latin typeface="Arial" charset="0"/>
              </a:defRPr>
            </a:lvl5pPr>
            <a:lvl6pPr marL="457200" algn="l" rtl="0" eaLnBrk="1" fontAlgn="base" hangingPunct="1">
              <a:spcBef>
                <a:spcPct val="0"/>
              </a:spcBef>
              <a:spcAft>
                <a:spcPct val="0"/>
              </a:spcAft>
              <a:defRPr sz="3400" b="1">
                <a:solidFill>
                  <a:schemeClr val="tx1"/>
                </a:solidFill>
                <a:latin typeface="Arial" charset="0"/>
              </a:defRPr>
            </a:lvl6pPr>
            <a:lvl7pPr marL="914400" algn="l" rtl="0" eaLnBrk="1" fontAlgn="base" hangingPunct="1">
              <a:spcBef>
                <a:spcPct val="0"/>
              </a:spcBef>
              <a:spcAft>
                <a:spcPct val="0"/>
              </a:spcAft>
              <a:defRPr sz="3400" b="1">
                <a:solidFill>
                  <a:schemeClr val="tx1"/>
                </a:solidFill>
                <a:latin typeface="Arial" charset="0"/>
              </a:defRPr>
            </a:lvl7pPr>
            <a:lvl8pPr marL="1371600" algn="l" rtl="0" eaLnBrk="1" fontAlgn="base" hangingPunct="1">
              <a:spcBef>
                <a:spcPct val="0"/>
              </a:spcBef>
              <a:spcAft>
                <a:spcPct val="0"/>
              </a:spcAft>
              <a:defRPr sz="3400" b="1">
                <a:solidFill>
                  <a:schemeClr val="tx1"/>
                </a:solidFill>
                <a:latin typeface="Arial" charset="0"/>
              </a:defRPr>
            </a:lvl8pPr>
            <a:lvl9pPr marL="1828800" algn="l" rtl="0" eaLnBrk="1" fontAlgn="base" hangingPunct="1">
              <a:spcBef>
                <a:spcPct val="0"/>
              </a:spcBef>
              <a:spcAft>
                <a:spcPct val="0"/>
              </a:spcAft>
              <a:defRPr sz="3400" b="1">
                <a:solidFill>
                  <a:schemeClr val="tx1"/>
                </a:solidFill>
                <a:latin typeface="Arial" charset="0"/>
              </a:defRPr>
            </a:lvl9pPr>
          </a:lstStyle>
          <a:p>
            <a:endParaRPr lang="en-GB" kern="0" dirty="0">
              <a:solidFill>
                <a:srgbClr val="000000"/>
              </a:solidFill>
            </a:endParaRPr>
          </a:p>
        </p:txBody>
      </p:sp>
      <p:sp>
        <p:nvSpPr>
          <p:cNvPr id="7" name="Title 1"/>
          <p:cNvSpPr txBox="1">
            <a:spLocks/>
          </p:cNvSpPr>
          <p:nvPr/>
        </p:nvSpPr>
        <p:spPr>
          <a:xfrm>
            <a:off x="223681" y="225152"/>
            <a:ext cx="7990656" cy="954360"/>
          </a:xfrm>
          <a:prstGeom prst="rect">
            <a:avLst/>
          </a:prstGeom>
        </p:spPr>
        <p:txBody>
          <a:bodyPr/>
          <a:lstStyle>
            <a:lvl1pPr algn="l" rtl="0" eaLnBrk="1" fontAlgn="base" hangingPunct="1">
              <a:spcBef>
                <a:spcPct val="0"/>
              </a:spcBef>
              <a:spcAft>
                <a:spcPct val="0"/>
              </a:spcAft>
              <a:defRPr sz="3400" b="1">
                <a:solidFill>
                  <a:schemeClr val="tx1"/>
                </a:solidFill>
                <a:latin typeface="+mj-lt"/>
                <a:ea typeface="+mj-ea"/>
                <a:cs typeface="+mj-cs"/>
              </a:defRPr>
            </a:lvl1pPr>
            <a:lvl2pPr algn="l" rtl="0" eaLnBrk="1" fontAlgn="base" hangingPunct="1">
              <a:spcBef>
                <a:spcPct val="0"/>
              </a:spcBef>
              <a:spcAft>
                <a:spcPct val="0"/>
              </a:spcAft>
              <a:defRPr sz="3400" b="1">
                <a:solidFill>
                  <a:schemeClr val="tx1"/>
                </a:solidFill>
                <a:latin typeface="Arial" charset="0"/>
              </a:defRPr>
            </a:lvl2pPr>
            <a:lvl3pPr algn="l" rtl="0" eaLnBrk="1" fontAlgn="base" hangingPunct="1">
              <a:spcBef>
                <a:spcPct val="0"/>
              </a:spcBef>
              <a:spcAft>
                <a:spcPct val="0"/>
              </a:spcAft>
              <a:defRPr sz="3400" b="1">
                <a:solidFill>
                  <a:schemeClr val="tx1"/>
                </a:solidFill>
                <a:latin typeface="Arial" charset="0"/>
              </a:defRPr>
            </a:lvl3pPr>
            <a:lvl4pPr algn="l" rtl="0" eaLnBrk="1" fontAlgn="base" hangingPunct="1">
              <a:spcBef>
                <a:spcPct val="0"/>
              </a:spcBef>
              <a:spcAft>
                <a:spcPct val="0"/>
              </a:spcAft>
              <a:defRPr sz="3400" b="1">
                <a:solidFill>
                  <a:schemeClr val="tx1"/>
                </a:solidFill>
                <a:latin typeface="Arial" charset="0"/>
              </a:defRPr>
            </a:lvl4pPr>
            <a:lvl5pPr algn="l" rtl="0" eaLnBrk="1" fontAlgn="base" hangingPunct="1">
              <a:spcBef>
                <a:spcPct val="0"/>
              </a:spcBef>
              <a:spcAft>
                <a:spcPct val="0"/>
              </a:spcAft>
              <a:defRPr sz="3400" b="1">
                <a:solidFill>
                  <a:schemeClr val="tx1"/>
                </a:solidFill>
                <a:latin typeface="Arial" charset="0"/>
              </a:defRPr>
            </a:lvl5pPr>
            <a:lvl6pPr marL="457200" algn="l" rtl="0" eaLnBrk="1" fontAlgn="base" hangingPunct="1">
              <a:spcBef>
                <a:spcPct val="0"/>
              </a:spcBef>
              <a:spcAft>
                <a:spcPct val="0"/>
              </a:spcAft>
              <a:defRPr sz="3400" b="1">
                <a:solidFill>
                  <a:schemeClr val="tx1"/>
                </a:solidFill>
                <a:latin typeface="Arial" charset="0"/>
              </a:defRPr>
            </a:lvl6pPr>
            <a:lvl7pPr marL="914400" algn="l" rtl="0" eaLnBrk="1" fontAlgn="base" hangingPunct="1">
              <a:spcBef>
                <a:spcPct val="0"/>
              </a:spcBef>
              <a:spcAft>
                <a:spcPct val="0"/>
              </a:spcAft>
              <a:defRPr sz="3400" b="1">
                <a:solidFill>
                  <a:schemeClr val="tx1"/>
                </a:solidFill>
                <a:latin typeface="Arial" charset="0"/>
              </a:defRPr>
            </a:lvl7pPr>
            <a:lvl8pPr marL="1371600" algn="l" rtl="0" eaLnBrk="1" fontAlgn="base" hangingPunct="1">
              <a:spcBef>
                <a:spcPct val="0"/>
              </a:spcBef>
              <a:spcAft>
                <a:spcPct val="0"/>
              </a:spcAft>
              <a:defRPr sz="3400" b="1">
                <a:solidFill>
                  <a:schemeClr val="tx1"/>
                </a:solidFill>
                <a:latin typeface="Arial" charset="0"/>
              </a:defRPr>
            </a:lvl8pPr>
            <a:lvl9pPr marL="1828800" algn="l" rtl="0" eaLnBrk="1" fontAlgn="base" hangingPunct="1">
              <a:spcBef>
                <a:spcPct val="0"/>
              </a:spcBef>
              <a:spcAft>
                <a:spcPct val="0"/>
              </a:spcAft>
              <a:defRPr sz="3400" b="1">
                <a:solidFill>
                  <a:schemeClr val="tx1"/>
                </a:solidFill>
                <a:latin typeface="Arial" charset="0"/>
              </a:defRPr>
            </a:lvl9pPr>
          </a:lstStyle>
          <a:p>
            <a:endParaRPr lang="en-GB" kern="0" dirty="0">
              <a:solidFill>
                <a:srgbClr val="000000"/>
              </a:solidFill>
            </a:endParaRPr>
          </a:p>
        </p:txBody>
      </p:sp>
    </p:spTree>
    <p:extLst>
      <p:ext uri="{BB962C8B-B14F-4D97-AF65-F5344CB8AC3E}">
        <p14:creationId xmlns:p14="http://schemas.microsoft.com/office/powerpoint/2010/main" val="2799435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692696"/>
            <a:ext cx="6476256" cy="864096"/>
          </a:xfrm>
        </p:spPr>
        <p:txBody>
          <a:bodyPr>
            <a:normAutofit/>
          </a:bodyPr>
          <a:lstStyle/>
          <a:p>
            <a:r>
              <a:rPr lang="en-GB" sz="4000" dirty="0" smtClean="0"/>
              <a:t>Background /Context</a:t>
            </a:r>
            <a:endParaRPr lang="en-GB" sz="4000" dirty="0"/>
          </a:p>
        </p:txBody>
      </p:sp>
      <p:sp>
        <p:nvSpPr>
          <p:cNvPr id="3" name="Subtitle 2"/>
          <p:cNvSpPr>
            <a:spLocks noGrp="1"/>
          </p:cNvSpPr>
          <p:nvPr>
            <p:ph type="subTitle" idx="1"/>
          </p:nvPr>
        </p:nvSpPr>
        <p:spPr>
          <a:xfrm>
            <a:off x="899592" y="2060848"/>
            <a:ext cx="6904856" cy="1752600"/>
          </a:xfrm>
        </p:spPr>
        <p:txBody>
          <a:bodyPr>
            <a:noAutofit/>
          </a:bodyPr>
          <a:lstStyle/>
          <a:p>
            <a:pPr marL="457200" indent="-457200" algn="l">
              <a:lnSpc>
                <a:spcPct val="150000"/>
              </a:lnSpc>
              <a:buFont typeface="Wingdings" panose="05000000000000000000" pitchFamily="2" charset="2"/>
              <a:buChar char="v"/>
            </a:pPr>
            <a:r>
              <a:rPr lang="en-GB" dirty="0" smtClean="0">
                <a:solidFill>
                  <a:schemeClr val="tx1"/>
                </a:solidFill>
              </a:rPr>
              <a:t>O’Neill Inquiry</a:t>
            </a:r>
          </a:p>
          <a:p>
            <a:pPr marL="457200" indent="-457200" algn="l">
              <a:lnSpc>
                <a:spcPct val="150000"/>
              </a:lnSpc>
              <a:buFont typeface="Wingdings" panose="05000000000000000000" pitchFamily="2" charset="2"/>
              <a:buChar char="v"/>
            </a:pPr>
            <a:r>
              <a:rPr lang="en-GB" dirty="0" smtClean="0">
                <a:solidFill>
                  <a:schemeClr val="tx1"/>
                </a:solidFill>
              </a:rPr>
              <a:t>Think Family Pilot 2009-2012</a:t>
            </a:r>
          </a:p>
          <a:p>
            <a:pPr marL="457200" indent="-457200" algn="l">
              <a:lnSpc>
                <a:spcPct val="150000"/>
              </a:lnSpc>
              <a:buFont typeface="Wingdings" panose="05000000000000000000" pitchFamily="2" charset="2"/>
              <a:buChar char="v"/>
            </a:pPr>
            <a:r>
              <a:rPr lang="en-GB" dirty="0" smtClean="0">
                <a:solidFill>
                  <a:schemeClr val="tx1"/>
                </a:solidFill>
              </a:rPr>
              <a:t>SCIE</a:t>
            </a:r>
          </a:p>
          <a:p>
            <a:pPr marL="457200" indent="-457200" algn="l">
              <a:buFont typeface="Wingdings" panose="05000000000000000000" pitchFamily="2" charset="2"/>
              <a:buChar char="v"/>
            </a:pPr>
            <a:endParaRPr lang="en-GB" sz="2800" dirty="0"/>
          </a:p>
        </p:txBody>
      </p:sp>
    </p:spTree>
    <p:extLst>
      <p:ext uri="{BB962C8B-B14F-4D97-AF65-F5344CB8AC3E}">
        <p14:creationId xmlns:p14="http://schemas.microsoft.com/office/powerpoint/2010/main" val="458936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mtClean="0"/>
              <a:t>Further information</a:t>
            </a:r>
          </a:p>
        </p:txBody>
      </p:sp>
      <p:sp>
        <p:nvSpPr>
          <p:cNvPr id="6147" name="Rectangle 3"/>
          <p:cNvSpPr>
            <a:spLocks noGrp="1" noChangeArrowheads="1"/>
          </p:cNvSpPr>
          <p:nvPr>
            <p:ph type="body" idx="1"/>
          </p:nvPr>
        </p:nvSpPr>
        <p:spPr/>
        <p:txBody>
          <a:bodyPr/>
          <a:lstStyle/>
          <a:p>
            <a:pPr eaLnBrk="1" hangingPunct="1"/>
            <a:r>
              <a:rPr lang="en-GB" dirty="0" smtClean="0"/>
              <a:t>Mary Donaghy</a:t>
            </a:r>
          </a:p>
          <a:p>
            <a:pPr eaLnBrk="1" hangingPunct="1"/>
            <a:r>
              <a:rPr lang="en-GB" dirty="0" smtClean="0"/>
              <a:t>Email: mary.donaghy@hscni.net</a:t>
            </a:r>
          </a:p>
          <a:p>
            <a:pPr eaLnBrk="1" hangingPunct="1"/>
            <a:r>
              <a:rPr lang="en-US" dirty="0" smtClean="0"/>
              <a:t>Hugh Constant</a:t>
            </a:r>
          </a:p>
          <a:p>
            <a:pPr eaLnBrk="1" hangingPunct="1"/>
            <a:r>
              <a:rPr lang="en-US" dirty="0" smtClean="0"/>
              <a:t>Email: hugh.constant@scie.org.uk</a:t>
            </a:r>
          </a:p>
          <a:p>
            <a:pPr eaLnBrk="1" hangingPunct="1"/>
            <a:r>
              <a:rPr lang="en-GB" dirty="0" smtClean="0"/>
              <a:t>www.scie.org.uk</a:t>
            </a:r>
          </a:p>
          <a:p>
            <a:pPr eaLnBrk="1" hangingPunct="1">
              <a:buFont typeface="Wingdings" pitchFamily="2" charset="2"/>
              <a:buNone/>
            </a:pPr>
            <a:endParaRPr lang="en-GB" dirty="0" smtClean="0"/>
          </a:p>
        </p:txBody>
      </p:sp>
      <p:pic>
        <p:nvPicPr>
          <p:cNvPr id="2" name="Picture 1"/>
          <p:cNvPicPr>
            <a:picLocks noChangeAspect="1"/>
          </p:cNvPicPr>
          <p:nvPr/>
        </p:nvPicPr>
        <p:blipFill>
          <a:blip r:embed="rId2"/>
          <a:stretch>
            <a:fillRect/>
          </a:stretch>
        </p:blipFill>
        <p:spPr>
          <a:xfrm>
            <a:off x="5940152" y="5661248"/>
            <a:ext cx="2316681" cy="48772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Aim</a:t>
            </a:r>
            <a:endParaRPr lang="en-GB" sz="4000" dirty="0"/>
          </a:p>
        </p:txBody>
      </p:sp>
      <p:sp>
        <p:nvSpPr>
          <p:cNvPr id="3" name="Content Placeholder 2"/>
          <p:cNvSpPr>
            <a:spLocks noGrp="1"/>
          </p:cNvSpPr>
          <p:nvPr>
            <p:ph idx="1"/>
          </p:nvPr>
        </p:nvSpPr>
        <p:spPr>
          <a:xfrm>
            <a:off x="395536" y="1844824"/>
            <a:ext cx="8229600" cy="4525963"/>
          </a:xfrm>
        </p:spPr>
        <p:txBody>
          <a:bodyPr/>
          <a:lstStyle/>
          <a:p>
            <a:pPr>
              <a:spcAft>
                <a:spcPts val="600"/>
              </a:spcAft>
              <a:buFont typeface="Wingdings" panose="05000000000000000000" pitchFamily="2" charset="2"/>
              <a:buChar char="v"/>
            </a:pPr>
            <a:r>
              <a:rPr lang="en-GB" dirty="0" smtClean="0"/>
              <a:t>Better understanding of mental health and children’s roles and responsibilities</a:t>
            </a:r>
          </a:p>
          <a:p>
            <a:pPr>
              <a:spcAft>
                <a:spcPts val="600"/>
              </a:spcAft>
              <a:buFont typeface="Wingdings" panose="05000000000000000000" pitchFamily="2" charset="2"/>
              <a:buChar char="v"/>
            </a:pPr>
            <a:r>
              <a:rPr lang="en-GB" dirty="0" smtClean="0"/>
              <a:t>Improve practice through enhanced collaborative working</a:t>
            </a:r>
          </a:p>
          <a:p>
            <a:pPr>
              <a:spcAft>
                <a:spcPts val="600"/>
              </a:spcAft>
              <a:buFont typeface="Wingdings" panose="05000000000000000000" pitchFamily="2" charset="2"/>
              <a:buChar char="v"/>
            </a:pPr>
            <a:r>
              <a:rPr lang="en-GB" dirty="0" smtClean="0"/>
              <a:t>Introduction of Family Model </a:t>
            </a:r>
            <a:endParaRPr lang="en-GB" dirty="0"/>
          </a:p>
        </p:txBody>
      </p:sp>
    </p:spTree>
    <p:extLst>
      <p:ext uri="{BB962C8B-B14F-4D97-AF65-F5344CB8AC3E}">
        <p14:creationId xmlns:p14="http://schemas.microsoft.com/office/powerpoint/2010/main" val="117787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Autofit/>
          </a:bodyPr>
          <a:lstStyle/>
          <a:p>
            <a:r>
              <a:rPr lang="en-GB" sz="4000" dirty="0" smtClean="0"/>
              <a:t>What we planned to do (2009 – 2012)…</a:t>
            </a:r>
            <a:endParaRPr lang="en-GB" sz="4000" dirty="0"/>
          </a:p>
        </p:txBody>
      </p:sp>
      <p:sp>
        <p:nvSpPr>
          <p:cNvPr id="3" name="Content Placeholder 2"/>
          <p:cNvSpPr>
            <a:spLocks noGrp="1"/>
          </p:cNvSpPr>
          <p:nvPr>
            <p:ph idx="1"/>
          </p:nvPr>
        </p:nvSpPr>
        <p:spPr/>
        <p:txBody>
          <a:bodyPr/>
          <a:lstStyle/>
          <a:p>
            <a:pPr marL="0" indent="0">
              <a:spcAft>
                <a:spcPts val="600"/>
              </a:spcAft>
              <a:buNone/>
            </a:pPr>
            <a:r>
              <a:rPr lang="en-GB" sz="2800" b="1" dirty="0" smtClean="0"/>
              <a:t>Achievements</a:t>
            </a:r>
          </a:p>
          <a:p>
            <a:pPr>
              <a:spcAft>
                <a:spcPts val="600"/>
              </a:spcAft>
              <a:buFont typeface="Wingdings" panose="05000000000000000000" pitchFamily="2" charset="2"/>
              <a:buChar char="v"/>
            </a:pPr>
            <a:r>
              <a:rPr lang="en-GB" sz="2800" dirty="0" smtClean="0"/>
              <a:t>PTL Action Plan</a:t>
            </a:r>
          </a:p>
          <a:p>
            <a:pPr>
              <a:spcAft>
                <a:spcPts val="600"/>
              </a:spcAft>
              <a:buFont typeface="Wingdings" panose="05000000000000000000" pitchFamily="2" charset="2"/>
              <a:buChar char="v"/>
            </a:pPr>
            <a:r>
              <a:rPr lang="en-GB" sz="2800" dirty="0" smtClean="0"/>
              <a:t>Strengthened documentation-Think Family Focus</a:t>
            </a:r>
          </a:p>
          <a:p>
            <a:pPr>
              <a:spcAft>
                <a:spcPts val="600"/>
              </a:spcAft>
              <a:buFont typeface="Wingdings" panose="05000000000000000000" pitchFamily="2" charset="2"/>
              <a:buChar char="v"/>
            </a:pPr>
            <a:r>
              <a:rPr lang="en-GB" sz="2800" dirty="0" smtClean="0"/>
              <a:t>Linked with ongoing regional initiatives</a:t>
            </a:r>
          </a:p>
          <a:p>
            <a:pPr>
              <a:spcAft>
                <a:spcPts val="600"/>
              </a:spcAft>
              <a:buFont typeface="Wingdings" panose="05000000000000000000" pitchFamily="2" charset="2"/>
              <a:buChar char="v"/>
            </a:pPr>
            <a:r>
              <a:rPr lang="en-GB" sz="2800" dirty="0" smtClean="0"/>
              <a:t>Developed regional adult and children’s services joint protocol</a:t>
            </a:r>
          </a:p>
          <a:p>
            <a:pPr>
              <a:spcAft>
                <a:spcPts val="600"/>
              </a:spcAft>
              <a:buFont typeface="Wingdings" panose="05000000000000000000" pitchFamily="2" charset="2"/>
              <a:buChar char="v"/>
            </a:pPr>
            <a:r>
              <a:rPr lang="en-GB" sz="2800" dirty="0" smtClean="0"/>
              <a:t>Strengthened UNOCCINI (Appendix 1)</a:t>
            </a:r>
          </a:p>
          <a:p>
            <a:pPr marL="0" indent="0">
              <a:buNone/>
            </a:pPr>
            <a:endParaRPr lang="en-GB" sz="2800" dirty="0" smtClean="0"/>
          </a:p>
          <a:p>
            <a:endParaRPr lang="en-GB" dirty="0" smtClean="0"/>
          </a:p>
          <a:p>
            <a:pPr>
              <a:buFont typeface="Wingdings" panose="05000000000000000000" pitchFamily="2" charset="2"/>
              <a:buChar char="v"/>
            </a:pPr>
            <a:endParaRPr lang="en-GB" dirty="0"/>
          </a:p>
        </p:txBody>
      </p:sp>
    </p:spTree>
    <p:extLst>
      <p:ext uri="{BB962C8B-B14F-4D97-AF65-F5344CB8AC3E}">
        <p14:creationId xmlns:p14="http://schemas.microsoft.com/office/powerpoint/2010/main" val="664911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GB" sz="3600" dirty="0"/>
              <a:t>What we planned to do (2009 – 2012)…</a:t>
            </a:r>
          </a:p>
        </p:txBody>
      </p:sp>
      <p:sp>
        <p:nvSpPr>
          <p:cNvPr id="5" name="Content Placeholder 2"/>
          <p:cNvSpPr>
            <a:spLocks noGrp="1"/>
          </p:cNvSpPr>
          <p:nvPr>
            <p:ph idx="1"/>
          </p:nvPr>
        </p:nvSpPr>
        <p:spPr/>
        <p:txBody>
          <a:bodyPr/>
          <a:lstStyle/>
          <a:p>
            <a:pPr marL="0" indent="0">
              <a:spcAft>
                <a:spcPts val="600"/>
              </a:spcAft>
              <a:buNone/>
            </a:pPr>
            <a:r>
              <a:rPr lang="en-GB" sz="2800" b="1" dirty="0" smtClean="0"/>
              <a:t>Achievements continued…</a:t>
            </a:r>
          </a:p>
          <a:p>
            <a:pPr>
              <a:spcAft>
                <a:spcPts val="600"/>
              </a:spcAft>
              <a:buFont typeface="Wingdings" panose="05000000000000000000" pitchFamily="2" charset="2"/>
              <a:buChar char="v"/>
            </a:pPr>
            <a:r>
              <a:rPr lang="en-GB" sz="2800" dirty="0" smtClean="0"/>
              <a:t>Family experience and staff survey</a:t>
            </a:r>
          </a:p>
          <a:p>
            <a:pPr>
              <a:spcAft>
                <a:spcPts val="600"/>
              </a:spcAft>
              <a:buFont typeface="Wingdings" panose="05000000000000000000" pitchFamily="2" charset="2"/>
              <a:buChar char="v"/>
            </a:pPr>
            <a:r>
              <a:rPr lang="en-GB" sz="2800" dirty="0" smtClean="0"/>
              <a:t>Knowledge and Skills Framework </a:t>
            </a:r>
          </a:p>
          <a:p>
            <a:pPr>
              <a:spcAft>
                <a:spcPts val="600"/>
              </a:spcAft>
              <a:buFont typeface="Wingdings" panose="05000000000000000000" pitchFamily="2" charset="2"/>
              <a:buChar char="v"/>
            </a:pPr>
            <a:r>
              <a:rPr lang="en-GB" sz="2800" dirty="0" smtClean="0"/>
              <a:t>Training programme for managers</a:t>
            </a:r>
          </a:p>
          <a:p>
            <a:pPr>
              <a:spcAft>
                <a:spcPts val="600"/>
              </a:spcAft>
              <a:buFont typeface="Wingdings" panose="05000000000000000000" pitchFamily="2" charset="2"/>
              <a:buChar char="v"/>
            </a:pPr>
            <a:r>
              <a:rPr lang="en-GB" sz="2800" dirty="0" smtClean="0"/>
              <a:t>Aide Memoire</a:t>
            </a:r>
          </a:p>
          <a:p>
            <a:pPr>
              <a:spcAft>
                <a:spcPts val="600"/>
              </a:spcAft>
              <a:buFont typeface="Wingdings" panose="05000000000000000000" pitchFamily="2" charset="2"/>
              <a:buChar char="v"/>
            </a:pPr>
            <a:r>
              <a:rPr lang="en-GB" sz="2800" dirty="0" smtClean="0"/>
              <a:t>Resource literature –Talking to Children</a:t>
            </a:r>
          </a:p>
          <a:p>
            <a:pPr marL="0" indent="0">
              <a:buNone/>
            </a:pPr>
            <a:endParaRPr lang="en-GB" sz="2800" dirty="0" smtClean="0"/>
          </a:p>
          <a:p>
            <a:endParaRPr lang="en-GB" dirty="0" smtClean="0"/>
          </a:p>
          <a:p>
            <a:pPr>
              <a:buFont typeface="Wingdings" panose="05000000000000000000" pitchFamily="2" charset="2"/>
              <a:buChar char="v"/>
            </a:pPr>
            <a:endParaRPr lang="en-GB" dirty="0"/>
          </a:p>
        </p:txBody>
      </p:sp>
    </p:spTree>
    <p:extLst>
      <p:ext uri="{BB962C8B-B14F-4D97-AF65-F5344CB8AC3E}">
        <p14:creationId xmlns:p14="http://schemas.microsoft.com/office/powerpoint/2010/main" val="3033490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Think Family Northern Ireland</a:t>
            </a:r>
            <a:br>
              <a:rPr lang="en-GB" dirty="0" smtClean="0"/>
            </a:br>
            <a:r>
              <a:rPr lang="en-GB" dirty="0" smtClean="0"/>
              <a:t> Phase 2</a:t>
            </a:r>
            <a:endParaRPr lang="en-GB" dirty="0"/>
          </a:p>
        </p:txBody>
      </p:sp>
      <p:sp>
        <p:nvSpPr>
          <p:cNvPr id="3" name="Content Placeholder 2"/>
          <p:cNvSpPr>
            <a:spLocks noGrp="1"/>
          </p:cNvSpPr>
          <p:nvPr>
            <p:ph idx="1"/>
          </p:nvPr>
        </p:nvSpPr>
        <p:spPr/>
        <p:txBody>
          <a:bodyPr/>
          <a:lstStyle/>
          <a:p>
            <a:r>
              <a:rPr lang="en-GB" dirty="0"/>
              <a:t>Core business for HSCB under Children &amp; Young Peoples Strategic Partnership (CYPSP)</a:t>
            </a:r>
          </a:p>
          <a:p>
            <a:r>
              <a:rPr lang="en-GB" dirty="0"/>
              <a:t>Linking to current initiatives and strategic direction</a:t>
            </a:r>
          </a:p>
          <a:p>
            <a:r>
              <a:rPr lang="en-GB" dirty="0"/>
              <a:t>Structure – Regional Think Family Sub Group</a:t>
            </a:r>
          </a:p>
          <a:p>
            <a:r>
              <a:rPr lang="en-GB" dirty="0"/>
              <a:t>Regional Action Plan – 3 key themes</a:t>
            </a:r>
          </a:p>
          <a:p>
            <a:r>
              <a:rPr lang="en-GB" dirty="0"/>
              <a:t>Separate Performance measurement task </a:t>
            </a:r>
          </a:p>
          <a:p>
            <a:endParaRPr lang="en-GB" dirty="0"/>
          </a:p>
        </p:txBody>
      </p:sp>
    </p:spTree>
    <p:extLst>
      <p:ext uri="{BB962C8B-B14F-4D97-AF65-F5344CB8AC3E}">
        <p14:creationId xmlns:p14="http://schemas.microsoft.com/office/powerpoint/2010/main" val="3764220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nvPr>
        </p:nvGraphicFramePr>
        <p:xfrm>
          <a:off x="971600" y="620688"/>
          <a:ext cx="6600056"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23528" y="260648"/>
            <a:ext cx="4076372" cy="461665"/>
          </a:xfrm>
          <a:prstGeom prst="rect">
            <a:avLst/>
          </a:prstGeom>
          <a:noFill/>
        </p:spPr>
        <p:txBody>
          <a:bodyPr wrap="none" rtlCol="0">
            <a:spAutoFit/>
          </a:bodyPr>
          <a:lstStyle/>
          <a:p>
            <a:pPr fontAlgn="auto">
              <a:spcBef>
                <a:spcPts val="0"/>
              </a:spcBef>
              <a:spcAft>
                <a:spcPts val="0"/>
              </a:spcAft>
            </a:pPr>
            <a:r>
              <a:rPr lang="en-GB" b="1" dirty="0" smtClean="0">
                <a:solidFill>
                  <a:prstClr val="black"/>
                </a:solidFill>
                <a:latin typeface="Calibri"/>
              </a:rPr>
              <a:t>Phase</a:t>
            </a:r>
            <a:r>
              <a:rPr lang="en-GB" dirty="0" smtClean="0">
                <a:solidFill>
                  <a:prstClr val="black"/>
                </a:solidFill>
                <a:latin typeface="Calibri"/>
              </a:rPr>
              <a:t> </a:t>
            </a:r>
            <a:r>
              <a:rPr lang="en-GB" b="1" dirty="0" smtClean="0">
                <a:solidFill>
                  <a:prstClr val="black"/>
                </a:solidFill>
                <a:latin typeface="Calibri"/>
              </a:rPr>
              <a:t>2-Think Family NI - 2013</a:t>
            </a:r>
            <a:endParaRPr lang="en-GB" b="1" dirty="0">
              <a:solidFill>
                <a:prstClr val="black"/>
              </a:solidFill>
              <a:latin typeface="Calibri"/>
            </a:endParaRPr>
          </a:p>
        </p:txBody>
      </p:sp>
    </p:spTree>
    <p:extLst>
      <p:ext uri="{BB962C8B-B14F-4D97-AF65-F5344CB8AC3E}">
        <p14:creationId xmlns:p14="http://schemas.microsoft.com/office/powerpoint/2010/main" val="1162075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971600" y="404664"/>
          <a:ext cx="6600056"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150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28800"/>
            <a:ext cx="8229600" cy="1143000"/>
          </a:xfrm>
        </p:spPr>
        <p:txBody>
          <a:bodyPr/>
          <a:lstStyle/>
          <a:p>
            <a:pPr algn="l"/>
            <a:r>
              <a:rPr lang="en-GB" dirty="0" smtClean="0"/>
              <a:t>Questions…?</a:t>
            </a:r>
            <a:endParaRPr lang="en-GB" dirty="0"/>
          </a:p>
        </p:txBody>
      </p:sp>
    </p:spTree>
    <p:extLst>
      <p:ext uri="{BB962C8B-B14F-4D97-AF65-F5344CB8AC3E}">
        <p14:creationId xmlns:p14="http://schemas.microsoft.com/office/powerpoint/2010/main" val="3345844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SCIE powerpoint">
  <a:themeElements>
    <a:clrScheme name="SCIE powerpoin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CIE 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CIE powerpoin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CIE powerpoin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CIE powerpoin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CIE powerpoin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CIE 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CIE 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CIE 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9E14BBA-0B08-4473-A0DF-DEA5582D8C21}" vid="{A9A49D1E-B53B-41F2-8BA0-4ADA10DDD52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 no pics</Template>
  <TotalTime>187</TotalTime>
  <Words>1115</Words>
  <Application>Microsoft Office PowerPoint</Application>
  <PresentationFormat>On-screen Show (4:3)</PresentationFormat>
  <Paragraphs>154</Paragraphs>
  <Slides>20</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20</vt:i4>
      </vt:variant>
    </vt:vector>
  </HeadingPairs>
  <TitlesOfParts>
    <vt:vector size="27" baseType="lpstr">
      <vt:lpstr>Arial</vt:lpstr>
      <vt:lpstr>Calibri</vt:lpstr>
      <vt:lpstr>Times New Roman</vt:lpstr>
      <vt:lpstr>Wingdings</vt:lpstr>
      <vt:lpstr>SCIE powerpoint</vt:lpstr>
      <vt:lpstr>Custom Design</vt:lpstr>
      <vt:lpstr>1_Custom Design</vt:lpstr>
      <vt:lpstr>   Think Child, Think Parent, Think Family  Examining the success of the Northern Ireland pilot and how this supports the direction of policy in England  London 2nd December 2015  Mary Donaghy, Social Care Commissioning Lead, Mental Health and Learning Disability HSC Board, Northern Ireland Hugh Constant, Practice Development Manager, SCIE </vt:lpstr>
      <vt:lpstr>Background /Context</vt:lpstr>
      <vt:lpstr>Aim</vt:lpstr>
      <vt:lpstr>What we planned to do (2009 – 2012)…</vt:lpstr>
      <vt:lpstr>What we planned to do (2009 – 2012)…</vt:lpstr>
      <vt:lpstr>Think Family Northern Ireland  Phase 2</vt:lpstr>
      <vt:lpstr>PowerPoint Presentation</vt:lpstr>
      <vt:lpstr>PowerPoint Presentation</vt:lpstr>
      <vt:lpstr>Questions…?</vt:lpstr>
      <vt:lpstr>PowerPoint Presentation</vt:lpstr>
      <vt:lpstr>Key messages from the guidance</vt:lpstr>
      <vt:lpstr>Barriers to thinking family</vt:lpstr>
      <vt:lpstr>Learning from the sites – key themes</vt:lpstr>
      <vt:lpstr>Care Act 2014</vt:lpstr>
      <vt:lpstr>Children &amp; Families Act 2014</vt:lpstr>
      <vt:lpstr>Closing the Gap</vt:lpstr>
      <vt:lpstr>But…</vt:lpstr>
      <vt:lpstr>Discussion</vt:lpstr>
      <vt:lpstr>PowerPoint Presentation</vt:lpstr>
      <vt:lpstr>Further information</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 Child, Think Parent, Think Family</dc:title>
  <dc:creator>Hugh Constant</dc:creator>
  <cp:lastModifiedBy>Hugh Constant</cp:lastModifiedBy>
  <cp:revision>18</cp:revision>
  <dcterms:created xsi:type="dcterms:W3CDTF">2015-10-09T13:08:40Z</dcterms:created>
  <dcterms:modified xsi:type="dcterms:W3CDTF">2015-10-27T12:49:48Z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iginal Author">
    <vt:lpwstr>Iris</vt:lpwstr>
  </property>
</Properties>
</file>