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sldIdLst>
    <p:sldId id="261" r:id="rId2"/>
    <p:sldId id="262" r:id="rId3"/>
    <p:sldId id="269" r:id="rId4"/>
    <p:sldId id="268" r:id="rId5"/>
    <p:sldId id="258" r:id="rId6"/>
    <p:sldId id="259" r:id="rId7"/>
    <p:sldId id="260" r:id="rId8"/>
    <p:sldId id="263" r:id="rId9"/>
    <p:sldId id="265" r:id="rId10"/>
    <p:sldId id="264" r:id="rId11"/>
    <p:sldId id="266" r:id="rId12"/>
    <p:sldId id="270" r:id="rId13"/>
    <p:sldId id="286" r:id="rId14"/>
    <p:sldId id="285" r:id="rId15"/>
    <p:sldId id="288" r:id="rId16"/>
    <p:sldId id="271" r:id="rId17"/>
    <p:sldId id="272" r:id="rId18"/>
    <p:sldId id="273" r:id="rId19"/>
    <p:sldId id="274" r:id="rId20"/>
    <p:sldId id="275" r:id="rId21"/>
    <p:sldId id="276" r:id="rId22"/>
    <p:sldId id="277" r:id="rId23"/>
    <p:sldId id="278" r:id="rId24"/>
    <p:sldId id="281" r:id="rId25"/>
    <p:sldId id="282"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4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8B564BC-D3DF-914E-B1B9-068FB2B14E02}" type="datetimeFigureOut">
              <a:rPr lang="en-US" smtClean="0"/>
              <a:t>30/11/15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B564BC-D3DF-914E-B1B9-068FB2B14E02}" type="datetimeFigureOut">
              <a:rPr lang="en-US" smtClean="0"/>
              <a:t>30/11/15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B34D3-08F1-E142-A538-0BFB32224C59}"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8B564BC-D3DF-914E-B1B9-068FB2B14E02}" type="datetimeFigureOut">
              <a:rPr lang="en-US" smtClean="0"/>
              <a:t>30/11/15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8B564BC-D3DF-914E-B1B9-068FB2B14E02}" type="datetimeFigureOut">
              <a:rPr lang="en-US" smtClean="0"/>
              <a:t>30/11/15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8B564BC-D3DF-914E-B1B9-068FB2B14E02}" type="datetimeFigureOut">
              <a:rPr lang="en-US" smtClean="0"/>
              <a:t>30/11/15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8B564BC-D3DF-914E-B1B9-068FB2B14E02}" type="datetimeFigureOut">
              <a:rPr lang="en-US" smtClean="0"/>
              <a:t>30/11/15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B34D3-08F1-E142-A538-0BFB32224C59}"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B564BC-D3DF-914E-B1B9-068FB2B14E02}" type="datetimeFigureOut">
              <a:rPr lang="en-US" smtClean="0"/>
              <a:t>30/11/15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8B564BC-D3DF-914E-B1B9-068FB2B14E02}" type="datetimeFigureOut">
              <a:rPr lang="en-US" smtClean="0"/>
              <a:t>30/11/15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8B564BC-D3DF-914E-B1B9-068FB2B14E02}" type="datetimeFigureOut">
              <a:rPr lang="en-US" smtClean="0"/>
              <a:t>30/11/15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8B564BC-D3DF-914E-B1B9-068FB2B14E02}" type="datetimeFigureOut">
              <a:rPr lang="en-US" smtClean="0"/>
              <a:t>30/11/15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564BC-D3DF-914E-B1B9-068FB2B14E02}" type="datetimeFigureOut">
              <a:rPr lang="en-US" smtClean="0"/>
              <a:t>30/11/15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B564BC-D3DF-914E-B1B9-068FB2B14E02}" type="datetimeFigureOut">
              <a:rPr lang="en-US" smtClean="0"/>
              <a:t>30/11/15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B34D3-08F1-E142-A538-0BFB32224C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8B564BC-D3DF-914E-B1B9-068FB2B14E02}" type="datetimeFigureOut">
              <a:rPr lang="en-US" smtClean="0"/>
              <a:t>30/11/15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E4B34D3-08F1-E142-A538-0BFB32224C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hyperlink" Target="https://en.wikipedia.org/wiki/Byzantine_empir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1335309"/>
            <a:ext cx="6498158" cy="1724867"/>
          </a:xfrm>
        </p:spPr>
        <p:txBody>
          <a:bodyPr/>
          <a:lstStyle/>
          <a:p>
            <a:r>
              <a:rPr lang="en-US" sz="4000" b="1" dirty="0" smtClean="0"/>
              <a:t/>
            </a:r>
            <a:br>
              <a:rPr lang="en-US" sz="4000" b="1" dirty="0" smtClean="0"/>
            </a:br>
            <a:endParaRPr lang="en-US" sz="4000" b="1" dirty="0"/>
          </a:p>
        </p:txBody>
      </p:sp>
      <p:sp>
        <p:nvSpPr>
          <p:cNvPr id="3" name="Subtitle 2"/>
          <p:cNvSpPr>
            <a:spLocks noGrp="1"/>
          </p:cNvSpPr>
          <p:nvPr>
            <p:ph type="subTitle" idx="1"/>
          </p:nvPr>
        </p:nvSpPr>
        <p:spPr>
          <a:xfrm>
            <a:off x="1322920" y="3320224"/>
            <a:ext cx="6498159" cy="916641"/>
          </a:xfrm>
        </p:spPr>
        <p:txBody>
          <a:bodyPr>
            <a:normAutofit/>
          </a:bodyPr>
          <a:lstStyle/>
          <a:p>
            <a:pPr algn="l"/>
            <a:r>
              <a:rPr lang="en-US" b="1" i="1" dirty="0" smtClean="0">
                <a:solidFill>
                  <a:schemeClr val="bg2">
                    <a:lumMod val="50000"/>
                  </a:schemeClr>
                </a:solidFill>
                <a:latin typeface="Verdana"/>
                <a:cs typeface="Verdana"/>
              </a:rPr>
              <a:t>   Prof Eleni Palazidou MD PhD MRCP FRCPSYCH</a:t>
            </a:r>
          </a:p>
          <a:p>
            <a:pPr algn="l"/>
            <a:endParaRPr lang="en-US" b="1" i="1" dirty="0" smtClean="0">
              <a:solidFill>
                <a:schemeClr val="tx2"/>
              </a:solidFill>
              <a:latin typeface="Verdana"/>
              <a:cs typeface="Verdana"/>
            </a:endParaRPr>
          </a:p>
        </p:txBody>
      </p:sp>
      <p:pic>
        <p:nvPicPr>
          <p:cNvPr id="5" name="Picture 4" descr="C:\Users\papageorgiou.a\AppData\Local\Microsoft\Windows\Temporary Internet Files\Content.Outlook\U2WE8QPC\SGUL-UNIC logo Medical School letter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97" y="3953128"/>
            <a:ext cx="4057200" cy="130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4174700" y="5259652"/>
            <a:ext cx="3998116" cy="864000"/>
          </a:xfrm>
          <a:prstGeom prst="rect">
            <a:avLst/>
          </a:prstGeom>
        </p:spPr>
      </p:pic>
      <p:sp>
        <p:nvSpPr>
          <p:cNvPr id="4" name="Rectangle 3"/>
          <p:cNvSpPr/>
          <p:nvPr/>
        </p:nvSpPr>
        <p:spPr>
          <a:xfrm>
            <a:off x="1362098" y="1396525"/>
            <a:ext cx="6458981" cy="1384995"/>
          </a:xfrm>
          <a:prstGeom prst="rect">
            <a:avLst/>
          </a:prstGeom>
        </p:spPr>
        <p:txBody>
          <a:bodyPr wrap="square">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Reflecting on effective engagement with mentally ill parents and their families,</a:t>
            </a:r>
            <a:b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b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 as a clinician and as an expert witness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spTree>
    <p:extLst>
      <p:ext uri="{BB962C8B-B14F-4D97-AF65-F5344CB8AC3E}">
        <p14:creationId xmlns:p14="http://schemas.microsoft.com/office/powerpoint/2010/main" val="115641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latin typeface="Calibri"/>
                <a:cs typeface="Calibri"/>
              </a:rPr>
              <a:t>The Care </a:t>
            </a:r>
            <a:r>
              <a:rPr lang="en-US" sz="2800" b="1" i="1" dirty="0" err="1">
                <a:latin typeface="Calibri"/>
                <a:cs typeface="Calibri"/>
              </a:rPr>
              <a:t>Programme</a:t>
            </a:r>
            <a:r>
              <a:rPr lang="en-US" sz="2800" b="1" i="1" dirty="0">
                <a:latin typeface="Calibri"/>
                <a:cs typeface="Calibri"/>
              </a:rPr>
              <a:t> Approach (CPA</a:t>
            </a:r>
            <a:r>
              <a:rPr lang="en-US" sz="2800" b="1" i="1" dirty="0" smtClean="0">
                <a:latin typeface="Calibri"/>
                <a:cs typeface="Calibri"/>
              </a:rPr>
              <a:t>)</a:t>
            </a:r>
            <a:r>
              <a:rPr lang="en-US" sz="2800" b="1" dirty="0" smtClean="0">
                <a:latin typeface="Calibri"/>
                <a:cs typeface="Calibri"/>
              </a:rPr>
              <a:t> </a:t>
            </a:r>
            <a:br>
              <a:rPr lang="en-US" sz="2800" b="1" dirty="0" smtClean="0">
                <a:latin typeface="Calibri"/>
                <a:cs typeface="Calibri"/>
              </a:rPr>
            </a:br>
            <a:r>
              <a:rPr lang="en-US" sz="2800" b="1" dirty="0"/>
              <a:t>‘Refocusing CPA’</a:t>
            </a:r>
            <a:r>
              <a:rPr lang="en-GB" sz="2800" b="1" dirty="0"/>
              <a:t> </a:t>
            </a:r>
            <a:r>
              <a:rPr lang="en-US" sz="2400" b="1" dirty="0">
                <a:latin typeface="Calibri"/>
                <a:cs typeface="Calibri"/>
              </a:rPr>
              <a:t>(</a:t>
            </a:r>
            <a:r>
              <a:rPr lang="en-US" sz="2400" b="1" dirty="0" err="1">
                <a:latin typeface="Calibri"/>
                <a:cs typeface="Calibri"/>
              </a:rPr>
              <a:t>DoH</a:t>
            </a:r>
            <a:r>
              <a:rPr lang="en-US" sz="2400" b="1" dirty="0">
                <a:latin typeface="Calibri"/>
                <a:cs typeface="Calibri"/>
              </a:rPr>
              <a:t> 2008a: 7)</a:t>
            </a:r>
          </a:p>
        </p:txBody>
      </p:sp>
      <p:sp>
        <p:nvSpPr>
          <p:cNvPr id="3" name="Content Placeholder 2"/>
          <p:cNvSpPr>
            <a:spLocks noGrp="1"/>
          </p:cNvSpPr>
          <p:nvPr>
            <p:ph idx="1"/>
          </p:nvPr>
        </p:nvSpPr>
        <p:spPr/>
        <p:txBody>
          <a:bodyPr/>
          <a:lstStyle/>
          <a:p>
            <a:endParaRPr lang="en-US" b="1" dirty="0" smtClean="0">
              <a:latin typeface="Calibri"/>
              <a:cs typeface="Calibri"/>
            </a:endParaRPr>
          </a:p>
          <a:p>
            <a:r>
              <a:rPr lang="en-US" b="1" dirty="0" smtClean="0">
                <a:latin typeface="Calibri"/>
                <a:cs typeface="Calibri"/>
              </a:rPr>
              <a:t>Care </a:t>
            </a:r>
            <a:r>
              <a:rPr lang="en-US" b="1" dirty="0">
                <a:latin typeface="Calibri"/>
                <a:cs typeface="Calibri"/>
              </a:rPr>
              <a:t>assessment and planning views a person ‘in the round</a:t>
            </a:r>
            <a:r>
              <a:rPr lang="en-US" b="1" dirty="0" smtClean="0">
                <a:latin typeface="Calibri"/>
                <a:cs typeface="Calibri"/>
              </a:rPr>
              <a:t>’</a:t>
            </a:r>
          </a:p>
          <a:p>
            <a:r>
              <a:rPr lang="en-US" b="1" dirty="0" smtClean="0">
                <a:latin typeface="Calibri"/>
                <a:cs typeface="Calibri"/>
              </a:rPr>
              <a:t> </a:t>
            </a:r>
            <a:r>
              <a:rPr lang="en-US" b="1" dirty="0" smtClean="0">
                <a:latin typeface="Calibri"/>
                <a:cs typeface="Calibri"/>
              </a:rPr>
              <a:t>“Seeing </a:t>
            </a:r>
            <a:r>
              <a:rPr lang="en-US" b="1" dirty="0">
                <a:latin typeface="Calibri"/>
                <a:cs typeface="Calibri"/>
              </a:rPr>
              <a:t>and supporting </a:t>
            </a:r>
            <a:r>
              <a:rPr lang="en-US" b="1" dirty="0" smtClean="0">
                <a:latin typeface="Calibri"/>
                <a:cs typeface="Calibri"/>
              </a:rPr>
              <a:t>them” </a:t>
            </a:r>
            <a:r>
              <a:rPr lang="en-US" b="1" dirty="0">
                <a:latin typeface="Calibri"/>
                <a:cs typeface="Calibri"/>
              </a:rPr>
              <a:t>in their individual diverse </a:t>
            </a:r>
            <a:r>
              <a:rPr lang="en-US" b="1" dirty="0" smtClean="0">
                <a:latin typeface="Calibri"/>
                <a:cs typeface="Calibri"/>
              </a:rPr>
              <a:t>roles, </a:t>
            </a:r>
            <a:r>
              <a:rPr lang="en-US" b="1" dirty="0">
                <a:latin typeface="Calibri"/>
                <a:cs typeface="Calibri"/>
              </a:rPr>
              <a:t>which include: family and parenting amongst </a:t>
            </a:r>
            <a:r>
              <a:rPr lang="en-US" b="1" dirty="0" smtClean="0">
                <a:latin typeface="Calibri"/>
                <a:cs typeface="Calibri"/>
              </a:rPr>
              <a:t>others</a:t>
            </a:r>
            <a:r>
              <a:rPr lang="en-US" dirty="0" smtClean="0"/>
              <a:t>.</a:t>
            </a:r>
            <a:r>
              <a:rPr lang="en-GB" dirty="0" smtClean="0"/>
              <a:t> </a:t>
            </a:r>
            <a:endParaRPr lang="en-US" dirty="0"/>
          </a:p>
        </p:txBody>
      </p:sp>
    </p:spTree>
    <p:extLst>
      <p:ext uri="{BB962C8B-B14F-4D97-AF65-F5344CB8AC3E}">
        <p14:creationId xmlns:p14="http://schemas.microsoft.com/office/powerpoint/2010/main" val="280288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Calibri"/>
                <a:cs typeface="Calibri"/>
              </a:rPr>
              <a:t>Mentally ill parents</a:t>
            </a:r>
            <a:endParaRPr lang="en-US" sz="3600" b="1" dirty="0">
              <a:latin typeface="Calibri"/>
              <a:cs typeface="Calibri"/>
            </a:endParaRPr>
          </a:p>
        </p:txBody>
      </p:sp>
      <p:sp>
        <p:nvSpPr>
          <p:cNvPr id="3" name="Content Placeholder 2"/>
          <p:cNvSpPr>
            <a:spLocks noGrp="1"/>
          </p:cNvSpPr>
          <p:nvPr>
            <p:ph idx="1"/>
          </p:nvPr>
        </p:nvSpPr>
        <p:spPr>
          <a:xfrm>
            <a:off x="549275" y="1974644"/>
            <a:ext cx="8042276" cy="4343400"/>
          </a:xfrm>
        </p:spPr>
        <p:txBody>
          <a:bodyPr/>
          <a:lstStyle/>
          <a:p>
            <a:pPr>
              <a:buFont typeface="Arial"/>
              <a:buChar char="•"/>
            </a:pPr>
            <a:r>
              <a:rPr lang="en-US" b="1" dirty="0" smtClean="0"/>
              <a:t>Are often single parents</a:t>
            </a:r>
          </a:p>
          <a:p>
            <a:pPr>
              <a:buFont typeface="Arial"/>
              <a:buChar char="•"/>
            </a:pPr>
            <a:r>
              <a:rPr lang="en-US" b="1" dirty="0" smtClean="0"/>
              <a:t>Socially isolated</a:t>
            </a:r>
          </a:p>
          <a:p>
            <a:pPr>
              <a:buFont typeface="Arial"/>
              <a:buChar char="•"/>
            </a:pPr>
            <a:r>
              <a:rPr lang="en-US" b="1" dirty="0" smtClean="0"/>
              <a:t>Lacking in family support</a:t>
            </a:r>
          </a:p>
          <a:p>
            <a:pPr>
              <a:buFont typeface="Arial"/>
              <a:buChar char="•"/>
            </a:pPr>
            <a:r>
              <a:rPr lang="en-US" b="1" dirty="0" smtClean="0"/>
              <a:t>May misuse substances</a:t>
            </a:r>
          </a:p>
          <a:p>
            <a:pPr>
              <a:buFont typeface="Arial"/>
              <a:buChar char="•"/>
            </a:pPr>
            <a:r>
              <a:rPr lang="en-US" b="1" dirty="0" smtClean="0"/>
              <a:t>May have violent partners</a:t>
            </a:r>
          </a:p>
          <a:p>
            <a:pPr>
              <a:buFont typeface="Arial"/>
              <a:buChar char="•"/>
            </a:pPr>
            <a:r>
              <a:rPr lang="en-US" b="1" dirty="0">
                <a:latin typeface="Calibri"/>
                <a:cs typeface="Calibri"/>
              </a:rPr>
              <a:t>Fearful of health and social services – </a:t>
            </a:r>
            <a:r>
              <a:rPr lang="en-US" b="1" dirty="0" smtClean="0">
                <a:latin typeface="Calibri"/>
                <a:cs typeface="Calibri"/>
              </a:rPr>
              <a:t>loss </a:t>
            </a:r>
            <a:r>
              <a:rPr lang="en-US" b="1" dirty="0">
                <a:latin typeface="Calibri"/>
                <a:cs typeface="Calibri"/>
              </a:rPr>
              <a:t>of </a:t>
            </a:r>
            <a:r>
              <a:rPr lang="en-US" b="1" dirty="0" smtClean="0">
                <a:latin typeface="Calibri"/>
                <a:cs typeface="Calibri"/>
              </a:rPr>
              <a:t>custody</a:t>
            </a:r>
            <a:endParaRPr lang="en-US" b="1" dirty="0"/>
          </a:p>
        </p:txBody>
      </p:sp>
      <p:pic>
        <p:nvPicPr>
          <p:cNvPr id="4" name="Picture 4" descr="C:\Users\lenia\Desktop\RxBPD\images-s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1974644"/>
            <a:ext cx="3028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51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Mentally ill </a:t>
            </a:r>
            <a:r>
              <a:rPr lang="en-US" sz="3600" b="1" dirty="0" smtClean="0">
                <a:latin typeface="Calibri"/>
                <a:cs typeface="Calibri"/>
              </a:rPr>
              <a:t>parents and the Consultant Psychiatrist’s role</a:t>
            </a:r>
            <a:endParaRPr lang="en-US" sz="3600" dirty="0"/>
          </a:p>
        </p:txBody>
      </p:sp>
      <p:sp>
        <p:nvSpPr>
          <p:cNvPr id="3" name="Content Placeholder 2"/>
          <p:cNvSpPr>
            <a:spLocks noGrp="1"/>
          </p:cNvSpPr>
          <p:nvPr>
            <p:ph idx="1"/>
          </p:nvPr>
        </p:nvSpPr>
        <p:spPr/>
        <p:txBody>
          <a:bodyPr/>
          <a:lstStyle/>
          <a:p>
            <a:endParaRPr lang="en-US" b="1" dirty="0" smtClean="0">
              <a:latin typeface="Calibri"/>
              <a:cs typeface="Calibri"/>
            </a:endParaRPr>
          </a:p>
          <a:p>
            <a:r>
              <a:rPr lang="en-US" b="1" dirty="0" smtClean="0">
                <a:latin typeface="Calibri"/>
                <a:cs typeface="Calibri"/>
              </a:rPr>
              <a:t>The doctor/therapist/advocate</a:t>
            </a:r>
          </a:p>
          <a:p>
            <a:r>
              <a:rPr lang="en-US" b="1" dirty="0" smtClean="0">
                <a:latin typeface="Calibri"/>
                <a:cs typeface="Calibri"/>
              </a:rPr>
              <a:t>Drug treatments – effective but may have side effects</a:t>
            </a:r>
          </a:p>
          <a:p>
            <a:pPr marL="0" indent="0">
              <a:buNone/>
            </a:pPr>
            <a:r>
              <a:rPr lang="en-US" b="1" dirty="0">
                <a:latin typeface="Calibri"/>
                <a:cs typeface="Calibri"/>
              </a:rPr>
              <a:t> </a:t>
            </a:r>
            <a:r>
              <a:rPr lang="en-US" b="1" dirty="0" smtClean="0">
                <a:latin typeface="Calibri"/>
                <a:cs typeface="Calibri"/>
              </a:rPr>
              <a:t>                  BUT also a nemesis</a:t>
            </a:r>
          </a:p>
          <a:p>
            <a:r>
              <a:rPr lang="en-US" b="1" dirty="0" smtClean="0">
                <a:latin typeface="Calibri"/>
                <a:cs typeface="Calibri"/>
              </a:rPr>
              <a:t>Compulsory assessment/treatment (Mental Health Act)</a:t>
            </a:r>
          </a:p>
          <a:p>
            <a:r>
              <a:rPr lang="en-US" b="1" dirty="0" smtClean="0">
                <a:latin typeface="Calibri"/>
                <a:cs typeface="Calibri"/>
              </a:rPr>
              <a:t>Child protection</a:t>
            </a:r>
            <a:endParaRPr lang="en-US" b="1" dirty="0">
              <a:latin typeface="Calibri"/>
              <a:cs typeface="Calibri"/>
            </a:endParaRPr>
          </a:p>
        </p:txBody>
      </p:sp>
    </p:spTree>
    <p:extLst>
      <p:ext uri="{BB962C8B-B14F-4D97-AF65-F5344CB8AC3E}">
        <p14:creationId xmlns:p14="http://schemas.microsoft.com/office/powerpoint/2010/main" val="94067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97107"/>
            <a:ext cx="8042276" cy="1336956"/>
          </a:xfrm>
        </p:spPr>
        <p:txBody>
          <a:bodyPr/>
          <a:lstStyle/>
          <a:p>
            <a:r>
              <a:rPr lang="en-US" sz="2400" b="1" dirty="0" smtClean="0">
                <a:solidFill>
                  <a:schemeClr val="tx1"/>
                </a:solidFill>
                <a:latin typeface="Calibri"/>
                <a:cs typeface="Calibri"/>
              </a:rPr>
              <a:t>Fragment of Hippocratic oath – </a:t>
            </a:r>
            <a:r>
              <a:rPr lang="en-US" sz="2400" b="1" dirty="0" err="1" smtClean="0">
                <a:solidFill>
                  <a:schemeClr val="tx1"/>
                </a:solidFill>
                <a:latin typeface="Calibri"/>
                <a:cs typeface="Calibri"/>
              </a:rPr>
              <a:t>Wellcome</a:t>
            </a:r>
            <a:r>
              <a:rPr lang="en-US" sz="2400" b="1" dirty="0" smtClean="0">
                <a:solidFill>
                  <a:schemeClr val="tx1"/>
                </a:solidFill>
                <a:latin typeface="Calibri"/>
                <a:cs typeface="Calibri"/>
              </a:rPr>
              <a:t> Library</a:t>
            </a:r>
            <a:endParaRPr lang="en-US" sz="2400" b="1" dirty="0">
              <a:solidFill>
                <a:schemeClr val="tx1"/>
              </a:solidFill>
              <a:latin typeface="Calibri"/>
              <a:cs typeface="Calibri"/>
            </a:endParaRPr>
          </a:p>
        </p:txBody>
      </p:sp>
      <p:pic>
        <p:nvPicPr>
          <p:cNvPr id="4" name="Content Placeholder 3" descr="Papyrus_text;_fragment_of_Hippocratic_oath._Wellcome_L0034090.jpg"/>
          <p:cNvPicPr>
            <a:picLocks noGrp="1" noChangeAspect="1"/>
          </p:cNvPicPr>
          <p:nvPr>
            <p:ph idx="1"/>
          </p:nvPr>
        </p:nvPicPr>
        <p:blipFill>
          <a:blip r:embed="rId2">
            <a:extLst>
              <a:ext uri="{28A0092B-C50C-407E-A947-70E740481C1C}">
                <a14:useLocalDpi xmlns:a14="http://schemas.microsoft.com/office/drawing/2010/main" val="0"/>
              </a:ext>
            </a:extLst>
          </a:blip>
          <a:srcRect t="31318" b="31318"/>
          <a:stretch>
            <a:fillRect/>
          </a:stretch>
        </p:blipFill>
        <p:spPr/>
      </p:pic>
    </p:spTree>
    <p:extLst>
      <p:ext uri="{BB962C8B-B14F-4D97-AF65-F5344CB8AC3E}">
        <p14:creationId xmlns:p14="http://schemas.microsoft.com/office/powerpoint/2010/main" val="1746763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38515" y="0"/>
            <a:ext cx="4855715" cy="6858000"/>
          </a:xfrm>
          <a:prstGeom prst="rect">
            <a:avLst/>
          </a:prstGeom>
        </p:spPr>
      </p:pic>
      <p:sp>
        <p:nvSpPr>
          <p:cNvPr id="2" name="TextBox 1"/>
          <p:cNvSpPr txBox="1"/>
          <p:nvPr/>
        </p:nvSpPr>
        <p:spPr>
          <a:xfrm>
            <a:off x="113970" y="2555979"/>
            <a:ext cx="2832827" cy="1815882"/>
          </a:xfrm>
          <a:prstGeom prst="rect">
            <a:avLst/>
          </a:prstGeom>
          <a:noFill/>
        </p:spPr>
        <p:txBody>
          <a:bodyPr wrap="none" rtlCol="0">
            <a:spAutoFit/>
          </a:bodyPr>
          <a:lstStyle/>
          <a:p>
            <a:r>
              <a:rPr lang="en-US" sz="2800" b="1" dirty="0" smtClean="0">
                <a:latin typeface="Calibri"/>
                <a:cs typeface="Calibri"/>
                <a:hlinkClick r:id="rId3"/>
              </a:rPr>
              <a:t>Byzantine </a:t>
            </a:r>
          </a:p>
          <a:p>
            <a:r>
              <a:rPr lang="en-US" sz="2800" b="1" dirty="0" smtClean="0">
                <a:latin typeface="Calibri"/>
                <a:cs typeface="Calibri"/>
                <a:hlinkClick r:id="rId3"/>
              </a:rPr>
              <a:t>manuscript </a:t>
            </a:r>
            <a:r>
              <a:rPr lang="en-US" sz="2800" b="1" dirty="0">
                <a:latin typeface="Calibri"/>
                <a:cs typeface="Calibri"/>
                <a:hlinkClick r:id="rId3"/>
              </a:rPr>
              <a:t>of </a:t>
            </a:r>
            <a:r>
              <a:rPr lang="en-US" sz="2800" b="1" dirty="0" smtClean="0">
                <a:latin typeface="Calibri"/>
                <a:cs typeface="Calibri"/>
                <a:hlinkClick r:id="rId3"/>
              </a:rPr>
              <a:t>the</a:t>
            </a:r>
          </a:p>
          <a:p>
            <a:r>
              <a:rPr lang="en-US" sz="2800" b="1" dirty="0" smtClean="0">
                <a:latin typeface="Calibri"/>
                <a:cs typeface="Calibri"/>
                <a:hlinkClick r:id="rId3"/>
              </a:rPr>
              <a:t> Hippocratic Oath</a:t>
            </a:r>
            <a:endParaRPr lang="en-US" sz="2800" b="1" dirty="0" smtClean="0">
              <a:latin typeface="Calibri"/>
              <a:cs typeface="Calibri"/>
            </a:endParaRPr>
          </a:p>
          <a:p>
            <a:r>
              <a:rPr lang="en-US" sz="2800" b="1" dirty="0" smtClean="0">
                <a:latin typeface="Calibri"/>
                <a:cs typeface="Calibri"/>
              </a:rPr>
              <a:t>(12th</a:t>
            </a:r>
            <a:r>
              <a:rPr lang="en-US" sz="2800" b="1" dirty="0">
                <a:latin typeface="Calibri"/>
                <a:cs typeface="Calibri"/>
              </a:rPr>
              <a:t>-century </a:t>
            </a:r>
            <a:r>
              <a:rPr lang="en-US" sz="2800" b="1" dirty="0" smtClean="0">
                <a:latin typeface="Calibri"/>
                <a:cs typeface="Calibri"/>
              </a:rPr>
              <a:t>)</a:t>
            </a:r>
            <a:endParaRPr lang="en-US" sz="2800" b="1" dirty="0">
              <a:latin typeface="Calibri"/>
              <a:cs typeface="Calibri"/>
            </a:endParaRPr>
          </a:p>
        </p:txBody>
      </p:sp>
    </p:spTree>
    <p:extLst>
      <p:ext uri="{BB962C8B-B14F-4D97-AF65-F5344CB8AC3E}">
        <p14:creationId xmlns:p14="http://schemas.microsoft.com/office/powerpoint/2010/main" val="416867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latin typeface="Calibri"/>
                <a:cs typeface="Calibri"/>
              </a:rPr>
              <a:t>Hippocratic oath</a:t>
            </a:r>
            <a:endParaRPr lang="en-US" sz="2400" b="1" dirty="0">
              <a:latin typeface="Calibri"/>
              <a:cs typeface="Calibri"/>
            </a:endParaRPr>
          </a:p>
        </p:txBody>
      </p:sp>
      <p:sp>
        <p:nvSpPr>
          <p:cNvPr id="4" name="Content Placeholder 3"/>
          <p:cNvSpPr>
            <a:spLocks noGrp="1"/>
          </p:cNvSpPr>
          <p:nvPr>
            <p:ph idx="1"/>
          </p:nvPr>
        </p:nvSpPr>
        <p:spPr/>
        <p:txBody>
          <a:bodyPr>
            <a:noAutofit/>
          </a:bodyPr>
          <a:lstStyle/>
          <a:p>
            <a:r>
              <a:rPr lang="en-US" sz="1400" b="1" i="1" u="sng" dirty="0">
                <a:solidFill>
                  <a:schemeClr val="tx1">
                    <a:lumMod val="95000"/>
                    <a:lumOff val="5000"/>
                  </a:schemeClr>
                </a:solidFill>
                <a:latin typeface="Calibri"/>
                <a:cs typeface="Calibri"/>
              </a:rPr>
              <a:t>With regard to healing the sick</a:t>
            </a:r>
            <a:r>
              <a:rPr lang="en-US" sz="1400" b="1" i="1" dirty="0">
                <a:latin typeface="Calibri"/>
                <a:cs typeface="Calibri"/>
              </a:rPr>
              <a:t>, I will devise and order for them the best diet, according to my judgment and means; </a:t>
            </a:r>
            <a:r>
              <a:rPr lang="en-US" sz="1400" b="1" i="1" u="sng" dirty="0">
                <a:solidFill>
                  <a:schemeClr val="tx1">
                    <a:lumMod val="95000"/>
                    <a:lumOff val="5000"/>
                  </a:schemeClr>
                </a:solidFill>
                <a:latin typeface="Calibri"/>
                <a:cs typeface="Calibri"/>
              </a:rPr>
              <a:t>and I will take care that they suffer no hurt or damage</a:t>
            </a:r>
            <a:r>
              <a:rPr lang="en-US" sz="1400" b="1" i="1" dirty="0">
                <a:latin typeface="Calibri"/>
                <a:cs typeface="Calibri"/>
              </a:rPr>
              <a:t>.</a:t>
            </a:r>
          </a:p>
          <a:p>
            <a:r>
              <a:rPr lang="en-US" sz="1400" b="1" i="1" dirty="0">
                <a:latin typeface="Calibri"/>
                <a:cs typeface="Calibri"/>
              </a:rPr>
              <a:t>Nor shall any man's entreaty prevail upon me to administer poison to anyone; neither will I counsel any man to do so. Moreover, I will give no sort of medicine to any pregnant woman, with a view to destroy the child.</a:t>
            </a:r>
          </a:p>
          <a:p>
            <a:r>
              <a:rPr lang="en-US" sz="1400" b="1" i="1" dirty="0">
                <a:latin typeface="Calibri"/>
                <a:cs typeface="Calibri"/>
              </a:rPr>
              <a:t>Further, I will comport myself and use my knowledge in a godly manner.</a:t>
            </a:r>
          </a:p>
          <a:p>
            <a:r>
              <a:rPr lang="en-US" sz="1400" b="1" i="1" u="sng" dirty="0" smtClean="0">
                <a:solidFill>
                  <a:schemeClr val="tx1">
                    <a:lumMod val="85000"/>
                    <a:lumOff val="15000"/>
                  </a:schemeClr>
                </a:solidFill>
                <a:latin typeface="Calibri"/>
                <a:cs typeface="Calibri"/>
              </a:rPr>
              <a:t>Whatsoever </a:t>
            </a:r>
            <a:r>
              <a:rPr lang="en-US" sz="1400" b="1" i="1" u="sng" dirty="0">
                <a:solidFill>
                  <a:schemeClr val="tx1">
                    <a:lumMod val="85000"/>
                    <a:lumOff val="15000"/>
                  </a:schemeClr>
                </a:solidFill>
                <a:latin typeface="Calibri"/>
                <a:cs typeface="Calibri"/>
              </a:rPr>
              <a:t>house I may enter, my visit shall be for the convenience and advantage of the patient; and I will willingly refrain from doing any injury or wrong from falsehood, and (in an especial manner) from acts of an amorous nature, whatever may be the rank of those who it may be my duty to cure, whether mistress or servant, bond or free</a:t>
            </a:r>
            <a:r>
              <a:rPr lang="en-US" sz="1400" b="1" i="1" dirty="0">
                <a:latin typeface="Calibri"/>
                <a:cs typeface="Calibri"/>
              </a:rPr>
              <a:t>.</a:t>
            </a:r>
          </a:p>
          <a:p>
            <a:r>
              <a:rPr lang="en-US" sz="1400" b="1" i="1" u="sng" dirty="0">
                <a:solidFill>
                  <a:schemeClr val="tx1">
                    <a:lumMod val="95000"/>
                    <a:lumOff val="5000"/>
                  </a:schemeClr>
                </a:solidFill>
                <a:latin typeface="Calibri"/>
                <a:cs typeface="Calibri"/>
              </a:rPr>
              <a:t>Whatever, in the course of my practice, I may see or hear </a:t>
            </a:r>
            <a:r>
              <a:rPr lang="en-US" sz="1400" b="1" i="1" dirty="0">
                <a:latin typeface="Calibri"/>
                <a:cs typeface="Calibri"/>
              </a:rPr>
              <a:t>(even when not invited), whatever I may happen to obtain knowledge of, if it be not proper to repeat it, I</a:t>
            </a:r>
            <a:r>
              <a:rPr lang="en-US" sz="1400" b="1" i="1" u="sng" dirty="0">
                <a:solidFill>
                  <a:schemeClr val="tx1">
                    <a:lumMod val="85000"/>
                    <a:lumOff val="15000"/>
                  </a:schemeClr>
                </a:solidFill>
                <a:latin typeface="Calibri"/>
                <a:cs typeface="Calibri"/>
              </a:rPr>
              <a:t> will keep sacred and secret within my own breast.</a:t>
            </a:r>
          </a:p>
          <a:p>
            <a:r>
              <a:rPr lang="en-US" sz="1400" b="1" i="1" dirty="0">
                <a:latin typeface="Calibri"/>
                <a:cs typeface="Calibri"/>
              </a:rPr>
              <a:t>If I faithfully observe this oath, may I thrive and prosper in my fortune and profession, and live in the estimation of posterity; or on breach thereof, may the reverse be my fate!</a:t>
            </a:r>
            <a:r>
              <a:rPr lang="en-US" sz="1400" b="1" i="1" baseline="30000" dirty="0">
                <a:latin typeface="Calibri"/>
                <a:cs typeface="Calibri"/>
              </a:rPr>
              <a:t>[5]</a:t>
            </a:r>
            <a:endParaRPr lang="en-US" sz="1400" b="1" i="1" dirty="0">
              <a:latin typeface="Calibri"/>
              <a:cs typeface="Calibri"/>
            </a:endParaRPr>
          </a:p>
        </p:txBody>
      </p:sp>
    </p:spTree>
    <p:extLst>
      <p:ext uri="{BB962C8B-B14F-4D97-AF65-F5344CB8AC3E}">
        <p14:creationId xmlns:p14="http://schemas.microsoft.com/office/powerpoint/2010/main" val="74966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Mentally ill parents and the Consultant Psychiatrist’s role</a:t>
            </a:r>
            <a:endParaRPr lang="en-US" sz="3600" dirty="0"/>
          </a:p>
        </p:txBody>
      </p:sp>
      <p:sp>
        <p:nvSpPr>
          <p:cNvPr id="3" name="Content Placeholder 2"/>
          <p:cNvSpPr>
            <a:spLocks noGrp="1"/>
          </p:cNvSpPr>
          <p:nvPr>
            <p:ph idx="1"/>
          </p:nvPr>
        </p:nvSpPr>
        <p:spPr/>
        <p:txBody>
          <a:bodyPr/>
          <a:lstStyle/>
          <a:p>
            <a:endParaRPr lang="en-US" b="1" dirty="0" smtClean="0"/>
          </a:p>
          <a:p>
            <a:r>
              <a:rPr lang="en-US" b="1" dirty="0" smtClean="0"/>
              <a:t>Long term contact with patients</a:t>
            </a:r>
          </a:p>
          <a:p>
            <a:r>
              <a:rPr lang="en-US" b="1" dirty="0" smtClean="0"/>
              <a:t>Usually starting in early adulthood through to parenthood</a:t>
            </a:r>
          </a:p>
          <a:p>
            <a:r>
              <a:rPr lang="en-US" b="1" dirty="0" smtClean="0"/>
              <a:t>Allows time to build a relationship of trust</a:t>
            </a:r>
          </a:p>
          <a:p>
            <a:r>
              <a:rPr lang="en-US" b="1" dirty="0" smtClean="0"/>
              <a:t>Possible to work towards planned pregnancies and subsequent child care</a:t>
            </a:r>
          </a:p>
          <a:p>
            <a:endParaRPr lang="en-US" b="1" dirty="0"/>
          </a:p>
        </p:txBody>
      </p:sp>
    </p:spTree>
    <p:extLst>
      <p:ext uri="{BB962C8B-B14F-4D97-AF65-F5344CB8AC3E}">
        <p14:creationId xmlns:p14="http://schemas.microsoft.com/office/powerpoint/2010/main" val="335196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Mentally ill parents and the Consultant Psychiatrist’s role</a:t>
            </a:r>
            <a:endParaRPr lang="en-US" sz="3600" dirty="0"/>
          </a:p>
        </p:txBody>
      </p:sp>
      <p:sp>
        <p:nvSpPr>
          <p:cNvPr id="3" name="Content Placeholder 2"/>
          <p:cNvSpPr>
            <a:spLocks noGrp="1"/>
          </p:cNvSpPr>
          <p:nvPr>
            <p:ph idx="1"/>
          </p:nvPr>
        </p:nvSpPr>
        <p:spPr/>
        <p:txBody>
          <a:bodyPr/>
          <a:lstStyle/>
          <a:p>
            <a:pPr marL="0" indent="0">
              <a:buNone/>
            </a:pPr>
            <a:endParaRPr lang="en-US" b="1" dirty="0" smtClean="0">
              <a:latin typeface="Calibri"/>
              <a:cs typeface="Calibri"/>
            </a:endParaRPr>
          </a:p>
          <a:p>
            <a:pPr marL="0" indent="0">
              <a:buNone/>
            </a:pPr>
            <a:r>
              <a:rPr lang="en-US" b="1" dirty="0" smtClean="0">
                <a:latin typeface="Calibri"/>
                <a:cs typeface="Calibri"/>
              </a:rPr>
              <a:t>Advise and monitoring of mental state and treatment:</a:t>
            </a:r>
          </a:p>
          <a:p>
            <a:pPr marL="0" indent="0">
              <a:buNone/>
            </a:pPr>
            <a:r>
              <a:rPr lang="en-US" b="1" dirty="0" smtClean="0">
                <a:latin typeface="Calibri"/>
                <a:cs typeface="Calibri"/>
              </a:rPr>
              <a:t>            - Prior to conception</a:t>
            </a:r>
          </a:p>
          <a:p>
            <a:pPr marL="0" indent="0">
              <a:buNone/>
            </a:pPr>
            <a:r>
              <a:rPr lang="en-US" b="1" dirty="0">
                <a:latin typeface="Calibri"/>
                <a:cs typeface="Calibri"/>
              </a:rPr>
              <a:t> </a:t>
            </a:r>
            <a:r>
              <a:rPr lang="en-US" b="1" dirty="0" smtClean="0">
                <a:latin typeface="Calibri"/>
                <a:cs typeface="Calibri"/>
              </a:rPr>
              <a:t>           - During the pregnancy</a:t>
            </a:r>
          </a:p>
          <a:p>
            <a:pPr marL="0" indent="0">
              <a:buNone/>
            </a:pPr>
            <a:r>
              <a:rPr lang="en-US" b="1" dirty="0">
                <a:latin typeface="Calibri"/>
                <a:cs typeface="Calibri"/>
              </a:rPr>
              <a:t> </a:t>
            </a:r>
            <a:r>
              <a:rPr lang="en-US" b="1" dirty="0" smtClean="0">
                <a:latin typeface="Calibri"/>
                <a:cs typeface="Calibri"/>
              </a:rPr>
              <a:t>           - Puerperal period and later</a:t>
            </a:r>
            <a:endParaRPr lang="en-US" b="1" dirty="0">
              <a:latin typeface="Calibri"/>
              <a:cs typeface="Calibri"/>
            </a:endParaRPr>
          </a:p>
        </p:txBody>
      </p:sp>
    </p:spTree>
    <p:extLst>
      <p:ext uri="{BB962C8B-B14F-4D97-AF65-F5344CB8AC3E}">
        <p14:creationId xmlns:p14="http://schemas.microsoft.com/office/powerpoint/2010/main" val="133014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Mentally ill parents and the Consultant Psychiatrist’s role</a:t>
            </a:r>
            <a:endParaRPr lang="en-US" sz="3600" dirty="0"/>
          </a:p>
        </p:txBody>
      </p:sp>
      <p:sp>
        <p:nvSpPr>
          <p:cNvPr id="3" name="Content Placeholder 2"/>
          <p:cNvSpPr>
            <a:spLocks noGrp="1"/>
          </p:cNvSpPr>
          <p:nvPr>
            <p:ph idx="1"/>
          </p:nvPr>
        </p:nvSpPr>
        <p:spPr/>
        <p:txBody>
          <a:bodyPr/>
          <a:lstStyle/>
          <a:p>
            <a:r>
              <a:rPr lang="en-US" b="1" dirty="0" smtClean="0">
                <a:latin typeface="Calibri"/>
                <a:cs typeface="Calibri"/>
              </a:rPr>
              <a:t>The effects of drugs on mother, baby (pregnancy and postnatal period)</a:t>
            </a:r>
          </a:p>
          <a:p>
            <a:r>
              <a:rPr lang="en-US" b="1" dirty="0" smtClean="0">
                <a:latin typeface="Calibri"/>
                <a:cs typeface="Calibri"/>
              </a:rPr>
              <a:t>The likelihood of relapsing</a:t>
            </a:r>
          </a:p>
          <a:p>
            <a:r>
              <a:rPr lang="en-US" b="1" dirty="0" smtClean="0">
                <a:latin typeface="Calibri"/>
                <a:cs typeface="Calibri"/>
              </a:rPr>
              <a:t>Ability </a:t>
            </a:r>
            <a:r>
              <a:rPr lang="en-US" b="1" dirty="0" smtClean="0">
                <a:latin typeface="Calibri"/>
                <a:cs typeface="Calibri"/>
              </a:rPr>
              <a:t>to care for the child</a:t>
            </a:r>
          </a:p>
          <a:p>
            <a:r>
              <a:rPr lang="en-US" b="1" dirty="0" smtClean="0">
                <a:latin typeface="Calibri"/>
                <a:cs typeface="Calibri"/>
              </a:rPr>
              <a:t>Family support (case example)</a:t>
            </a:r>
          </a:p>
          <a:p>
            <a:r>
              <a:rPr lang="en-US" b="1" dirty="0" smtClean="0">
                <a:latin typeface="Calibri"/>
                <a:cs typeface="Calibri"/>
              </a:rPr>
              <a:t>Child protection </a:t>
            </a:r>
            <a:endParaRPr lang="en-US" b="1" dirty="0" smtClean="0">
              <a:latin typeface="Calibri"/>
              <a:cs typeface="Calibri"/>
            </a:endParaRPr>
          </a:p>
          <a:p>
            <a:r>
              <a:rPr lang="en-US" b="1" dirty="0">
                <a:latin typeface="Calibri"/>
                <a:cs typeface="Calibri"/>
              </a:rPr>
              <a:t>The likelihood of the child becoming mentally ill in the </a:t>
            </a:r>
            <a:r>
              <a:rPr lang="en-US" b="1" dirty="0" smtClean="0">
                <a:latin typeface="Calibri"/>
                <a:cs typeface="Calibri"/>
              </a:rPr>
              <a:t>future!</a:t>
            </a:r>
            <a:endParaRPr lang="en-US" b="1" dirty="0">
              <a:latin typeface="Calibri"/>
              <a:cs typeface="Calibri"/>
            </a:endParaRPr>
          </a:p>
          <a:p>
            <a:endParaRPr lang="en-US" b="1" dirty="0" smtClean="0">
              <a:latin typeface="Calibri"/>
              <a:cs typeface="Calibri"/>
            </a:endParaRPr>
          </a:p>
        </p:txBody>
      </p:sp>
    </p:spTree>
    <p:extLst>
      <p:ext uri="{BB962C8B-B14F-4D97-AF65-F5344CB8AC3E}">
        <p14:creationId xmlns:p14="http://schemas.microsoft.com/office/powerpoint/2010/main" val="123829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Mentally ill parents and the Consultant Psychiatrist’s </a:t>
            </a:r>
            <a:r>
              <a:rPr lang="en-US" sz="3600" b="1" dirty="0" smtClean="0">
                <a:latin typeface="Calibri"/>
                <a:cs typeface="Calibri"/>
              </a:rPr>
              <a:t>role – </a:t>
            </a:r>
            <a:r>
              <a:rPr lang="en-US" sz="3600" b="1" dirty="0" smtClean="0">
                <a:latin typeface="Calibri"/>
                <a:cs typeface="Calibri"/>
              </a:rPr>
              <a:t>Clinical vignette</a:t>
            </a:r>
            <a:endParaRPr lang="en-US" sz="3600" dirty="0"/>
          </a:p>
        </p:txBody>
      </p:sp>
      <p:sp>
        <p:nvSpPr>
          <p:cNvPr id="3" name="Content Placeholder 2"/>
          <p:cNvSpPr>
            <a:spLocks noGrp="1"/>
          </p:cNvSpPr>
          <p:nvPr>
            <p:ph idx="1"/>
          </p:nvPr>
        </p:nvSpPr>
        <p:spPr/>
        <p:txBody>
          <a:bodyPr>
            <a:normAutofit fontScale="25000" lnSpcReduction="20000"/>
          </a:bodyPr>
          <a:lstStyle/>
          <a:p>
            <a:r>
              <a:rPr lang="en-GB" sz="6400" b="1" dirty="0" smtClean="0">
                <a:latin typeface="Calibri"/>
                <a:cs typeface="Calibri"/>
              </a:rPr>
              <a:t>As </a:t>
            </a:r>
            <a:r>
              <a:rPr lang="en-GB" sz="6400" b="1" dirty="0">
                <a:latin typeface="Calibri"/>
                <a:cs typeface="Calibri"/>
              </a:rPr>
              <a:t>a new </a:t>
            </a:r>
            <a:r>
              <a:rPr lang="en-GB" sz="6400" b="1" dirty="0" smtClean="0">
                <a:latin typeface="Calibri"/>
                <a:cs typeface="Calibri"/>
              </a:rPr>
              <a:t>consultant </a:t>
            </a:r>
            <a:r>
              <a:rPr lang="en-GB" sz="6400" b="1" dirty="0">
                <a:latin typeface="Calibri"/>
                <a:cs typeface="Calibri"/>
              </a:rPr>
              <a:t>in the </a:t>
            </a:r>
            <a:r>
              <a:rPr lang="en-GB" sz="6400" b="1" dirty="0" smtClean="0">
                <a:latin typeface="Calibri"/>
                <a:cs typeface="Calibri"/>
              </a:rPr>
              <a:t>early 1990s</a:t>
            </a:r>
            <a:r>
              <a:rPr lang="en-GB" sz="6400" b="1" dirty="0">
                <a:latin typeface="Calibri"/>
                <a:cs typeface="Calibri"/>
              </a:rPr>
              <a:t>, I carried out a domiciliary visit to a woman at the request of her general practitioner who was concerned about her mental health. On arrival I was met by her husband who appeared to be mentally ill himself. It was soon clear to me that both parents had a psychotic disorder. There were three children in the family. They were well presented and although shy, they appeared happy and relaxed around their parents. They clearly were well aware that their parents were mentally unwell.</a:t>
            </a:r>
          </a:p>
          <a:p>
            <a:r>
              <a:rPr lang="en-GB" sz="6400" b="1" dirty="0">
                <a:latin typeface="Calibri"/>
                <a:cs typeface="Calibri"/>
              </a:rPr>
              <a:t>Although the father, despite his condition, was the main care provider for the family, the children shared a substantial amount of these duties. A referral to the local authority children’s services resulted in an assessment that the children were not ‘at risk’. In the absence of any offer of support from the children services, arrangements were made for a member of the Community Mental Health Team to be allocated to the children, separate from the clinician allocated to the parents. Medical treatment and support helped improve significantly </a:t>
            </a:r>
            <a:r>
              <a:rPr lang="en-GB" sz="6400" b="1" dirty="0" smtClean="0">
                <a:latin typeface="Calibri"/>
                <a:cs typeface="Calibri"/>
              </a:rPr>
              <a:t>both </a:t>
            </a:r>
            <a:r>
              <a:rPr lang="en-GB" sz="6400" b="1" dirty="0">
                <a:latin typeface="Calibri"/>
                <a:cs typeface="Calibri"/>
              </a:rPr>
              <a:t>parents’ condition over </a:t>
            </a:r>
            <a:r>
              <a:rPr lang="en-GB" sz="6400" b="1" dirty="0" smtClean="0">
                <a:latin typeface="Calibri"/>
                <a:cs typeface="Calibri"/>
              </a:rPr>
              <a:t>time </a:t>
            </a:r>
            <a:r>
              <a:rPr lang="en-GB" sz="6400" b="1" dirty="0">
                <a:latin typeface="Calibri"/>
                <a:cs typeface="Calibri"/>
              </a:rPr>
              <a:t>and they remained stable and in contact with the Community Mental Health Team. The children, now grown up, are doing well, apart from one who also developed a psychotic illness.</a:t>
            </a:r>
          </a:p>
          <a:p>
            <a:r>
              <a:rPr lang="en-GB" sz="6400" b="1" dirty="0">
                <a:latin typeface="Calibri"/>
                <a:cs typeface="Calibri"/>
              </a:rPr>
              <a:t>The positive experience of the mental health services’ involvement with the parents enabled this young person to engage well with the services</a:t>
            </a:r>
            <a:r>
              <a:rPr lang="en-GB" sz="6400" b="1" dirty="0" smtClean="0">
                <a:latin typeface="Calibri"/>
                <a:cs typeface="Calibri"/>
              </a:rPr>
              <a:t>.</a:t>
            </a:r>
            <a:r>
              <a:rPr lang="en-GB" sz="6400" b="1" dirty="0">
                <a:latin typeface="Calibri"/>
                <a:cs typeface="Calibri"/>
              </a:rPr>
              <a:t> </a:t>
            </a:r>
          </a:p>
          <a:p>
            <a:pPr marL="0" indent="0">
              <a:buNone/>
            </a:pPr>
            <a:endParaRPr lang="en-US" dirty="0"/>
          </a:p>
        </p:txBody>
      </p:sp>
    </p:spTree>
    <p:extLst>
      <p:ext uri="{BB962C8B-B14F-4D97-AF65-F5344CB8AC3E}">
        <p14:creationId xmlns:p14="http://schemas.microsoft.com/office/powerpoint/2010/main" val="237760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10850"/>
            <a:ext cx="8042276" cy="1336956"/>
          </a:xfrm>
        </p:spPr>
        <p:txBody>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Reflecting on effective engagement with mentally ill parents and their families,</a:t>
            </a:r>
            <a:b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b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 as a clinician and as an expert witness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
            </a:r>
            <a:b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br>
            <a:endParaRPr lang="en-US" dirty="0"/>
          </a:p>
        </p:txBody>
      </p:sp>
      <p:sp>
        <p:nvSpPr>
          <p:cNvPr id="3" name="Content Placeholder 2"/>
          <p:cNvSpPr>
            <a:spLocks noGrp="1"/>
          </p:cNvSpPr>
          <p:nvPr>
            <p:ph idx="1"/>
          </p:nvPr>
        </p:nvSpPr>
        <p:spPr>
          <a:xfrm>
            <a:off x="549275" y="2137445"/>
            <a:ext cx="8042276" cy="4343400"/>
          </a:xfrm>
        </p:spPr>
        <p:txBody>
          <a:bodyPr/>
          <a:lstStyle/>
          <a:p>
            <a:pPr>
              <a:buFont typeface="Wingdings" charset="2"/>
              <a:buChar char="u"/>
            </a:pPr>
            <a:endParaRPr lang="en-US" b="1" dirty="0" smtClean="0">
              <a:latin typeface="Calibri"/>
              <a:cs typeface="Calibri"/>
            </a:endParaRPr>
          </a:p>
          <a:p>
            <a:pPr>
              <a:buFont typeface="Wingdings" charset="2"/>
              <a:buChar char="u"/>
            </a:pPr>
            <a:r>
              <a:rPr lang="en-US" b="1" dirty="0" smtClean="0">
                <a:latin typeface="Calibri"/>
                <a:cs typeface="Calibri"/>
              </a:rPr>
              <a:t>Parental </a:t>
            </a:r>
            <a:r>
              <a:rPr lang="en-US" b="1" dirty="0">
                <a:latin typeface="Calibri"/>
                <a:cs typeface="Calibri"/>
              </a:rPr>
              <a:t>mental illness and the adult psychiatrist’s role </a:t>
            </a:r>
          </a:p>
          <a:p>
            <a:pPr>
              <a:buFont typeface="Wingdings" charset="2"/>
              <a:buChar char="u"/>
            </a:pPr>
            <a:r>
              <a:rPr lang="en-US" b="1" dirty="0" smtClean="0">
                <a:latin typeface="Calibri"/>
                <a:cs typeface="Calibri"/>
              </a:rPr>
              <a:t> </a:t>
            </a:r>
            <a:r>
              <a:rPr lang="en-US" b="1" dirty="0">
                <a:latin typeface="Calibri"/>
                <a:cs typeface="Calibri"/>
              </a:rPr>
              <a:t>Personal </a:t>
            </a:r>
            <a:r>
              <a:rPr lang="en-US" b="1" dirty="0" smtClean="0">
                <a:latin typeface="Calibri"/>
                <a:cs typeface="Calibri"/>
              </a:rPr>
              <a:t>experience </a:t>
            </a:r>
            <a:r>
              <a:rPr lang="en-US" b="1" dirty="0">
                <a:latin typeface="Calibri"/>
                <a:cs typeface="Calibri"/>
              </a:rPr>
              <a:t>in the </a:t>
            </a:r>
            <a:r>
              <a:rPr lang="en-US" b="1" dirty="0" smtClean="0">
                <a:latin typeface="Calibri"/>
                <a:cs typeface="Calibri"/>
              </a:rPr>
              <a:t>field</a:t>
            </a:r>
          </a:p>
          <a:p>
            <a:pPr>
              <a:buFont typeface="Wingdings" charset="2"/>
              <a:buChar char="u"/>
            </a:pPr>
            <a:r>
              <a:rPr lang="en-US" b="1" dirty="0" smtClean="0">
                <a:latin typeface="Calibri"/>
                <a:cs typeface="Calibri"/>
              </a:rPr>
              <a:t> </a:t>
            </a:r>
            <a:r>
              <a:rPr lang="en-US" b="1" dirty="0">
                <a:latin typeface="Calibri"/>
                <a:cs typeface="Calibri"/>
              </a:rPr>
              <a:t>Cultural </a:t>
            </a:r>
            <a:r>
              <a:rPr lang="en-US" b="1" dirty="0" smtClean="0">
                <a:latin typeface="Calibri"/>
                <a:cs typeface="Calibri"/>
              </a:rPr>
              <a:t>issues</a:t>
            </a:r>
            <a:endParaRPr lang="en-US" b="1" dirty="0">
              <a:latin typeface="Calibri"/>
              <a:cs typeface="Calibri"/>
            </a:endParaRPr>
          </a:p>
          <a:p>
            <a:pPr>
              <a:buFont typeface="Wingdings" charset="2"/>
              <a:buChar char="u"/>
            </a:pPr>
            <a:r>
              <a:rPr lang="en-US" b="1" dirty="0" smtClean="0">
                <a:latin typeface="Calibri"/>
                <a:cs typeface="Calibri"/>
              </a:rPr>
              <a:t> </a:t>
            </a:r>
            <a:r>
              <a:rPr lang="en-US" b="1" dirty="0">
                <a:latin typeface="Calibri"/>
                <a:cs typeface="Calibri"/>
              </a:rPr>
              <a:t>The way forward </a:t>
            </a:r>
          </a:p>
          <a:p>
            <a:pPr>
              <a:buFont typeface="Wingdings" charset="2"/>
              <a:buChar char="§"/>
            </a:pPr>
            <a:endParaRPr lang="en-US" dirty="0"/>
          </a:p>
        </p:txBody>
      </p:sp>
    </p:spTree>
    <p:extLst>
      <p:ext uri="{BB962C8B-B14F-4D97-AF65-F5344CB8AC3E}">
        <p14:creationId xmlns:p14="http://schemas.microsoft.com/office/powerpoint/2010/main" val="685988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Mentally ill parents and the Consultant Psychiatrist’s role</a:t>
            </a:r>
            <a:endParaRPr lang="en-US" sz="3600" dirty="0"/>
          </a:p>
        </p:txBody>
      </p:sp>
      <p:sp>
        <p:nvSpPr>
          <p:cNvPr id="3" name="Content Placeholder 2"/>
          <p:cNvSpPr>
            <a:spLocks noGrp="1"/>
          </p:cNvSpPr>
          <p:nvPr>
            <p:ph idx="1"/>
          </p:nvPr>
        </p:nvSpPr>
        <p:spPr/>
        <p:txBody>
          <a:bodyPr/>
          <a:lstStyle/>
          <a:p>
            <a:pPr marL="0" indent="0">
              <a:buNone/>
            </a:pPr>
            <a:r>
              <a:rPr lang="en-US" b="1" dirty="0" smtClean="0"/>
              <a:t>Vignette highlights</a:t>
            </a:r>
            <a:r>
              <a:rPr lang="en-US" b="1" dirty="0" smtClean="0"/>
              <a:t>:</a:t>
            </a:r>
          </a:p>
          <a:p>
            <a:pPr>
              <a:buFont typeface="Arial"/>
              <a:buChar char="•"/>
            </a:pPr>
            <a:r>
              <a:rPr lang="en-US" b="1" dirty="0" smtClean="0"/>
              <a:t>The importance of building a relationship of trust  between the family and mental health professionals</a:t>
            </a:r>
          </a:p>
          <a:p>
            <a:pPr>
              <a:buFont typeface="Arial"/>
              <a:buChar char="•"/>
            </a:pPr>
            <a:r>
              <a:rPr lang="en-US" b="1" dirty="0" smtClean="0"/>
              <a:t>The need for input from other agencies – social services, school</a:t>
            </a:r>
          </a:p>
          <a:p>
            <a:pPr>
              <a:buFont typeface="Arial"/>
              <a:buChar char="•"/>
            </a:pPr>
            <a:r>
              <a:rPr lang="en-US" b="1" dirty="0" smtClean="0"/>
              <a:t>Ethnic minority issues</a:t>
            </a:r>
            <a:endParaRPr lang="en-US" b="1" dirty="0"/>
          </a:p>
        </p:txBody>
      </p:sp>
    </p:spTree>
    <p:extLst>
      <p:ext uri="{BB962C8B-B14F-4D97-AF65-F5344CB8AC3E}">
        <p14:creationId xmlns:p14="http://schemas.microsoft.com/office/powerpoint/2010/main" val="397728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Calibri"/>
                <a:cs typeface="Calibri"/>
              </a:rPr>
              <a:t>Transcultural issues</a:t>
            </a:r>
            <a:endParaRPr lang="en-US" sz="3600" b="1" dirty="0">
              <a:latin typeface="Calibri"/>
              <a:cs typeface="Calibri"/>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Wide </a:t>
            </a:r>
            <a:r>
              <a:rPr lang="en-US" b="1" dirty="0" smtClean="0"/>
              <a:t>variations in culture in the care of children:</a:t>
            </a:r>
          </a:p>
          <a:p>
            <a:pPr>
              <a:buFont typeface="Arial"/>
              <a:buChar char="•"/>
            </a:pPr>
            <a:r>
              <a:rPr lang="en-US" b="1" dirty="0" smtClean="0"/>
              <a:t>Often traumatic background (fleeing war </a:t>
            </a:r>
            <a:r>
              <a:rPr lang="en-US" b="1" dirty="0" err="1" smtClean="0"/>
              <a:t>etc</a:t>
            </a:r>
            <a:r>
              <a:rPr lang="en-US" b="1" dirty="0" smtClean="0"/>
              <a:t>)</a:t>
            </a:r>
          </a:p>
          <a:p>
            <a:pPr>
              <a:buFont typeface="Arial"/>
              <a:buChar char="•"/>
            </a:pPr>
            <a:r>
              <a:rPr lang="en-US" b="1" dirty="0" smtClean="0"/>
              <a:t>Poor understanding of the UK system</a:t>
            </a:r>
          </a:p>
          <a:p>
            <a:pPr>
              <a:buFont typeface="Arial"/>
              <a:buChar char="•"/>
            </a:pPr>
            <a:r>
              <a:rPr lang="en-US" b="1" dirty="0" smtClean="0"/>
              <a:t>“Different” </a:t>
            </a:r>
            <a:r>
              <a:rPr lang="en-US" b="1" dirty="0" smtClean="0"/>
              <a:t>parenting skills</a:t>
            </a:r>
          </a:p>
          <a:p>
            <a:pPr>
              <a:buFont typeface="Arial"/>
              <a:buChar char="•"/>
            </a:pPr>
            <a:r>
              <a:rPr lang="en-US" b="1" dirty="0" smtClean="0"/>
              <a:t>Language barrier</a:t>
            </a:r>
          </a:p>
          <a:p>
            <a:pPr>
              <a:buFont typeface="Arial"/>
              <a:buChar char="•"/>
            </a:pPr>
            <a:endParaRPr lang="en-US" b="1" dirty="0"/>
          </a:p>
        </p:txBody>
      </p:sp>
    </p:spTree>
    <p:extLst>
      <p:ext uri="{BB962C8B-B14F-4D97-AF65-F5344CB8AC3E}">
        <p14:creationId xmlns:p14="http://schemas.microsoft.com/office/powerpoint/2010/main" val="97286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libri"/>
                <a:cs typeface="Calibri"/>
              </a:rPr>
              <a:t>Mentally ill parents and the Consultant Psychiatrist’s role</a:t>
            </a:r>
            <a:endParaRPr lang="en-US" dirty="0"/>
          </a:p>
        </p:txBody>
      </p:sp>
      <p:sp>
        <p:nvSpPr>
          <p:cNvPr id="3" name="Content Placeholder 2"/>
          <p:cNvSpPr>
            <a:spLocks noGrp="1"/>
          </p:cNvSpPr>
          <p:nvPr>
            <p:ph idx="1"/>
          </p:nvPr>
        </p:nvSpPr>
        <p:spPr/>
        <p:txBody>
          <a:bodyPr/>
          <a:lstStyle/>
          <a:p>
            <a:pPr marL="0" indent="0">
              <a:buNone/>
            </a:pPr>
            <a:endParaRPr lang="en-US" b="1" dirty="0" smtClean="0">
              <a:latin typeface="Calibri"/>
              <a:cs typeface="Calibri"/>
            </a:endParaRPr>
          </a:p>
          <a:p>
            <a:pPr marL="0" indent="0">
              <a:buNone/>
            </a:pPr>
            <a:r>
              <a:rPr lang="en-US" b="1" dirty="0" smtClean="0">
                <a:latin typeface="Calibri"/>
                <a:cs typeface="Calibri"/>
              </a:rPr>
              <a:t>Vignettes </a:t>
            </a:r>
            <a:r>
              <a:rPr lang="en-US" b="1" dirty="0" smtClean="0">
                <a:latin typeface="Calibri"/>
                <a:cs typeface="Calibri"/>
              </a:rPr>
              <a:t>of </a:t>
            </a:r>
            <a:r>
              <a:rPr lang="en-US" b="1" dirty="0" smtClean="0">
                <a:latin typeface="Calibri"/>
                <a:cs typeface="Calibri"/>
              </a:rPr>
              <a:t>Somali </a:t>
            </a:r>
            <a:r>
              <a:rPr lang="en-US" b="1" dirty="0" smtClean="0">
                <a:latin typeface="Calibri"/>
                <a:cs typeface="Calibri"/>
              </a:rPr>
              <a:t>patients issues:</a:t>
            </a:r>
          </a:p>
          <a:p>
            <a:pPr>
              <a:buFont typeface="Arial"/>
              <a:buChar char="•"/>
            </a:pPr>
            <a:r>
              <a:rPr lang="en-US" b="1" dirty="0" smtClean="0">
                <a:latin typeface="Calibri"/>
                <a:cs typeface="Calibri"/>
              </a:rPr>
              <a:t>Mothers with schizophrenia</a:t>
            </a:r>
          </a:p>
          <a:p>
            <a:pPr>
              <a:buFont typeface="Arial"/>
              <a:buChar char="•"/>
            </a:pPr>
            <a:r>
              <a:rPr lang="en-US" b="1" dirty="0" smtClean="0">
                <a:latin typeface="Calibri"/>
                <a:cs typeface="Calibri"/>
              </a:rPr>
              <a:t>Observations by SW during supervised contact – interaction with children</a:t>
            </a:r>
          </a:p>
          <a:p>
            <a:pPr>
              <a:buFont typeface="Arial"/>
              <a:buChar char="•"/>
            </a:pPr>
            <a:r>
              <a:rPr lang="en-US" b="1" dirty="0" smtClean="0">
                <a:latin typeface="Calibri"/>
                <a:cs typeface="Calibri"/>
              </a:rPr>
              <a:t>Relations with children when in foster care</a:t>
            </a:r>
          </a:p>
          <a:p>
            <a:pPr>
              <a:buFont typeface="Arial"/>
              <a:buChar char="•"/>
            </a:pPr>
            <a:r>
              <a:rPr lang="en-US" b="1" dirty="0" smtClean="0">
                <a:latin typeface="Calibri"/>
                <a:cs typeface="Calibri"/>
              </a:rPr>
              <a:t>Understanding the system and Children’s Act</a:t>
            </a:r>
          </a:p>
          <a:p>
            <a:pPr>
              <a:buFont typeface="Arial"/>
              <a:buChar char="•"/>
            </a:pPr>
            <a:endParaRPr lang="en-US" b="1" dirty="0" smtClean="0">
              <a:latin typeface="Calibri"/>
              <a:cs typeface="Calibri"/>
            </a:endParaRPr>
          </a:p>
          <a:p>
            <a:pPr marL="0" indent="0">
              <a:buNone/>
            </a:pPr>
            <a:endParaRPr lang="en-US" b="1" dirty="0" smtClean="0">
              <a:latin typeface="Calibri"/>
              <a:cs typeface="Calibri"/>
            </a:endParaRPr>
          </a:p>
          <a:p>
            <a:pPr marL="0" indent="0">
              <a:buNone/>
            </a:pPr>
            <a:endParaRPr lang="en-US" b="1" dirty="0">
              <a:latin typeface="Calibri"/>
              <a:cs typeface="Calibri"/>
            </a:endParaRPr>
          </a:p>
        </p:txBody>
      </p:sp>
    </p:spTree>
    <p:extLst>
      <p:ext uri="{BB962C8B-B14F-4D97-AF65-F5344CB8AC3E}">
        <p14:creationId xmlns:p14="http://schemas.microsoft.com/office/powerpoint/2010/main" val="238868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z="3600" b="1" dirty="0" smtClean="0">
                <a:latin typeface="Calibri"/>
                <a:cs typeface="Calibri"/>
              </a:rPr>
              <a:t>The Way Forward</a:t>
            </a:r>
            <a:endParaRPr lang="en-US" sz="3600" b="1" dirty="0">
              <a:latin typeface="Calibri"/>
              <a:cs typeface="Calibri"/>
            </a:endParaRPr>
          </a:p>
        </p:txBody>
      </p:sp>
      <p:sp>
        <p:nvSpPr>
          <p:cNvPr id="3" name="Content Placeholder 2"/>
          <p:cNvSpPr>
            <a:spLocks noGrp="1"/>
          </p:cNvSpPr>
          <p:nvPr>
            <p:ph idx="1"/>
          </p:nvPr>
        </p:nvSpPr>
        <p:spPr>
          <a:xfrm>
            <a:off x="549275" y="1773891"/>
            <a:ext cx="8042276" cy="4343400"/>
          </a:xfrm>
        </p:spPr>
        <p:txBody>
          <a:bodyPr>
            <a:normAutofit/>
          </a:bodyPr>
          <a:lstStyle/>
          <a:p>
            <a:r>
              <a:rPr lang="en-US" b="1" dirty="0" smtClean="0">
                <a:latin typeface="Calibri"/>
                <a:cs typeface="Calibri"/>
              </a:rPr>
              <a:t>Adequate resources and high quality training!</a:t>
            </a:r>
          </a:p>
          <a:p>
            <a:r>
              <a:rPr lang="en-US" b="1" dirty="0" smtClean="0">
                <a:latin typeface="Calibri"/>
                <a:cs typeface="Calibri"/>
              </a:rPr>
              <a:t>Relationship </a:t>
            </a:r>
            <a:r>
              <a:rPr lang="en-US" b="1" dirty="0" smtClean="0">
                <a:latin typeface="Calibri"/>
                <a:cs typeface="Calibri"/>
              </a:rPr>
              <a:t>of trust between doctor and patient </a:t>
            </a:r>
          </a:p>
          <a:p>
            <a:r>
              <a:rPr lang="en-US" b="1" dirty="0">
                <a:latin typeface="Calibri"/>
                <a:cs typeface="Calibri"/>
              </a:rPr>
              <a:t>Frank </a:t>
            </a:r>
            <a:r>
              <a:rPr lang="en-US" b="1" dirty="0" smtClean="0">
                <a:latin typeface="Calibri"/>
                <a:cs typeface="Calibri"/>
              </a:rPr>
              <a:t>and sensitive discussions </a:t>
            </a:r>
            <a:r>
              <a:rPr lang="en-US" b="1" dirty="0">
                <a:latin typeface="Calibri"/>
                <a:cs typeface="Calibri"/>
              </a:rPr>
              <a:t>between </a:t>
            </a:r>
            <a:r>
              <a:rPr lang="en-US" b="1" dirty="0" smtClean="0">
                <a:latin typeface="Calibri"/>
                <a:cs typeface="Calibri"/>
              </a:rPr>
              <a:t>doctor </a:t>
            </a:r>
            <a:r>
              <a:rPr lang="en-US" b="1" dirty="0">
                <a:latin typeface="Calibri"/>
                <a:cs typeface="Calibri"/>
              </a:rPr>
              <a:t>and </a:t>
            </a:r>
            <a:r>
              <a:rPr lang="en-US" b="1" dirty="0" smtClean="0">
                <a:latin typeface="Calibri"/>
                <a:cs typeface="Calibri"/>
              </a:rPr>
              <a:t>patient – tackle difficult issues</a:t>
            </a:r>
            <a:endParaRPr lang="en-US" b="1" dirty="0">
              <a:latin typeface="Calibri"/>
              <a:cs typeface="Calibri"/>
            </a:endParaRPr>
          </a:p>
          <a:p>
            <a:r>
              <a:rPr lang="en-US" b="1" dirty="0" err="1" smtClean="0">
                <a:latin typeface="Calibri"/>
                <a:cs typeface="Calibri"/>
              </a:rPr>
              <a:t>Psychoeducation</a:t>
            </a:r>
            <a:endParaRPr lang="en-US" b="1" dirty="0" smtClean="0">
              <a:latin typeface="Calibri"/>
              <a:cs typeface="Calibri"/>
            </a:endParaRPr>
          </a:p>
          <a:p>
            <a:r>
              <a:rPr lang="en-US" b="1" dirty="0" smtClean="0">
                <a:latin typeface="Calibri"/>
                <a:cs typeface="Calibri"/>
              </a:rPr>
              <a:t>Optimal illness </a:t>
            </a:r>
            <a:r>
              <a:rPr lang="en-US" b="1" dirty="0" smtClean="0">
                <a:latin typeface="Calibri"/>
                <a:cs typeface="Calibri"/>
              </a:rPr>
              <a:t>control </a:t>
            </a:r>
            <a:endParaRPr lang="en-US" b="1" dirty="0" smtClean="0">
              <a:latin typeface="Calibri"/>
              <a:cs typeface="Calibri"/>
            </a:endParaRPr>
          </a:p>
          <a:p>
            <a:r>
              <a:rPr lang="en-US" b="1" dirty="0" smtClean="0">
                <a:latin typeface="Calibri"/>
                <a:cs typeface="Calibri"/>
              </a:rPr>
              <a:t>Prevention and prompt management of problems</a:t>
            </a:r>
          </a:p>
          <a:p>
            <a:endParaRPr lang="en-US" b="1" dirty="0" smtClean="0">
              <a:latin typeface="Calibri"/>
              <a:cs typeface="Calibri"/>
            </a:endParaRPr>
          </a:p>
          <a:p>
            <a:endParaRPr lang="en-US" b="1" dirty="0" smtClean="0">
              <a:latin typeface="Calibri"/>
              <a:cs typeface="Calibri"/>
            </a:endParaRPr>
          </a:p>
        </p:txBody>
      </p:sp>
    </p:spTree>
    <p:extLst>
      <p:ext uri="{BB962C8B-B14F-4D97-AF65-F5344CB8AC3E}">
        <p14:creationId xmlns:p14="http://schemas.microsoft.com/office/powerpoint/2010/main" val="3476148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The Way </a:t>
            </a:r>
            <a:r>
              <a:rPr lang="en-US" sz="3600" b="1" dirty="0" smtClean="0">
                <a:latin typeface="Calibri"/>
                <a:cs typeface="Calibri"/>
              </a:rPr>
              <a:t>Forward </a:t>
            </a:r>
            <a:r>
              <a:rPr lang="en-US" sz="3600" b="1" i="1" dirty="0" smtClean="0">
                <a:latin typeface="Calibri"/>
                <a:cs typeface="Calibri"/>
              </a:rPr>
              <a:t>cont.</a:t>
            </a:r>
            <a:endParaRPr lang="en-US" sz="3600" dirty="0"/>
          </a:p>
        </p:txBody>
      </p:sp>
      <p:sp>
        <p:nvSpPr>
          <p:cNvPr id="3" name="Content Placeholder 2"/>
          <p:cNvSpPr>
            <a:spLocks noGrp="1"/>
          </p:cNvSpPr>
          <p:nvPr>
            <p:ph idx="1"/>
          </p:nvPr>
        </p:nvSpPr>
        <p:spPr/>
        <p:txBody>
          <a:bodyPr/>
          <a:lstStyle/>
          <a:p>
            <a:endParaRPr lang="en-US" b="1" dirty="0" smtClean="0">
              <a:latin typeface="Calibri"/>
              <a:cs typeface="Calibri"/>
            </a:endParaRPr>
          </a:p>
          <a:p>
            <a:r>
              <a:rPr lang="en-US" b="1" dirty="0" smtClean="0">
                <a:latin typeface="Calibri"/>
                <a:cs typeface="Calibri"/>
              </a:rPr>
              <a:t>Collaborative </a:t>
            </a:r>
            <a:r>
              <a:rPr lang="en-US" b="1" dirty="0">
                <a:latin typeface="Calibri"/>
                <a:cs typeface="Calibri"/>
              </a:rPr>
              <a:t>working between mental health and children’s social </a:t>
            </a:r>
            <a:r>
              <a:rPr lang="en-US" b="1" dirty="0" smtClean="0">
                <a:latin typeface="Calibri"/>
                <a:cs typeface="Calibri"/>
              </a:rPr>
              <a:t>services</a:t>
            </a:r>
          </a:p>
          <a:p>
            <a:r>
              <a:rPr lang="en-US" b="1" dirty="0" smtClean="0">
                <a:latin typeface="Calibri"/>
                <a:cs typeface="Calibri"/>
              </a:rPr>
              <a:t>Primary objective should be prevention!</a:t>
            </a:r>
            <a:endParaRPr lang="en-US" b="1" dirty="0">
              <a:latin typeface="Calibri"/>
              <a:cs typeface="Calibri"/>
            </a:endParaRPr>
          </a:p>
          <a:p>
            <a:r>
              <a:rPr lang="en-US" b="1" dirty="0">
                <a:latin typeface="Calibri"/>
                <a:cs typeface="Calibri"/>
              </a:rPr>
              <a:t>Early involvement of children’s social services – support rather than care orders</a:t>
            </a:r>
          </a:p>
          <a:p>
            <a:endParaRPr lang="en-US" dirty="0"/>
          </a:p>
        </p:txBody>
      </p:sp>
    </p:spTree>
    <p:extLst>
      <p:ext uri="{BB962C8B-B14F-4D97-AF65-F5344CB8AC3E}">
        <p14:creationId xmlns:p14="http://schemas.microsoft.com/office/powerpoint/2010/main" val="260250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The Way Forward </a:t>
            </a:r>
            <a:r>
              <a:rPr lang="en-US" sz="3600" b="1" dirty="0" smtClean="0">
                <a:latin typeface="Calibri"/>
                <a:cs typeface="Calibri"/>
              </a:rPr>
              <a:t>for ethnic minorities</a:t>
            </a:r>
            <a:endParaRPr lang="en-US" sz="3600" dirty="0"/>
          </a:p>
        </p:txBody>
      </p:sp>
      <p:sp>
        <p:nvSpPr>
          <p:cNvPr id="3" name="Content Placeholder 2"/>
          <p:cNvSpPr>
            <a:spLocks noGrp="1"/>
          </p:cNvSpPr>
          <p:nvPr>
            <p:ph idx="1"/>
          </p:nvPr>
        </p:nvSpPr>
        <p:spPr>
          <a:xfrm>
            <a:off x="549275" y="1046677"/>
            <a:ext cx="8042276" cy="4343400"/>
          </a:xfrm>
        </p:spPr>
        <p:txBody>
          <a:bodyPr/>
          <a:lstStyle/>
          <a:p>
            <a:endParaRPr lang="en-US" b="1" dirty="0" smtClean="0">
              <a:latin typeface="Calibri"/>
              <a:cs typeface="Calibri"/>
            </a:endParaRPr>
          </a:p>
          <a:p>
            <a:r>
              <a:rPr lang="en-US" b="1" dirty="0" smtClean="0">
                <a:latin typeface="Calibri"/>
                <a:cs typeface="Calibri"/>
              </a:rPr>
              <a:t>Consider all implications of language barrier</a:t>
            </a:r>
          </a:p>
          <a:p>
            <a:r>
              <a:rPr lang="en-US" b="1" dirty="0" smtClean="0">
                <a:latin typeface="Calibri"/>
                <a:cs typeface="Calibri"/>
              </a:rPr>
              <a:t>Involvement of professionals from same culture</a:t>
            </a:r>
          </a:p>
          <a:p>
            <a:r>
              <a:rPr lang="en-US" b="1" dirty="0" smtClean="0">
                <a:latin typeface="Calibri"/>
                <a:cs typeface="Calibri"/>
              </a:rPr>
              <a:t>Religion, </a:t>
            </a:r>
            <a:r>
              <a:rPr lang="en-US" b="1" dirty="0" err="1" smtClean="0">
                <a:latin typeface="Calibri"/>
                <a:cs typeface="Calibri"/>
              </a:rPr>
              <a:t>colour</a:t>
            </a:r>
            <a:r>
              <a:rPr lang="en-US" b="1" dirty="0" smtClean="0">
                <a:latin typeface="Calibri"/>
                <a:cs typeface="Calibri"/>
              </a:rPr>
              <a:t> and culture are not all the same! </a:t>
            </a:r>
          </a:p>
          <a:p>
            <a:r>
              <a:rPr lang="en-US" b="1" dirty="0" smtClean="0">
                <a:latin typeface="Calibri"/>
                <a:cs typeface="Calibri"/>
              </a:rPr>
              <a:t>Avoid stereotyping and making assumptions</a:t>
            </a:r>
          </a:p>
          <a:p>
            <a:r>
              <a:rPr lang="en-US" b="1" dirty="0" smtClean="0">
                <a:latin typeface="Calibri"/>
                <a:cs typeface="Calibri"/>
              </a:rPr>
              <a:t>Consider the person’s earlier life experience/upbringing</a:t>
            </a:r>
          </a:p>
          <a:p>
            <a:r>
              <a:rPr lang="en-US" b="1" dirty="0" smtClean="0">
                <a:latin typeface="Calibri"/>
                <a:cs typeface="Calibri"/>
              </a:rPr>
              <a:t>Parenting skills in keeping with UK standards</a:t>
            </a:r>
          </a:p>
          <a:p>
            <a:endParaRPr lang="en-US" b="1" dirty="0">
              <a:latin typeface="Calibri"/>
              <a:cs typeface="Calibri"/>
            </a:endParaRPr>
          </a:p>
        </p:txBody>
      </p:sp>
    </p:spTree>
    <p:extLst>
      <p:ext uri="{BB962C8B-B14F-4D97-AF65-F5344CB8AC3E}">
        <p14:creationId xmlns:p14="http://schemas.microsoft.com/office/powerpoint/2010/main" val="874823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nia\Desktop\RxBPD\images-exc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064" y="336328"/>
            <a:ext cx="6360135" cy="5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4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marL="342900" indent="-342900">
              <a:buFont typeface="Arial"/>
              <a:buChar char="•"/>
            </a:pPr>
            <a:r>
              <a:rPr lang="en-GB" sz="2400" b="1" dirty="0">
                <a:solidFill>
                  <a:schemeClr val="tx1"/>
                </a:solidFill>
                <a:latin typeface="Calibri"/>
                <a:cs typeface="Calibri"/>
              </a:rPr>
              <a:t>One in five people will experience a mental illness in their lifetime,</a:t>
            </a:r>
            <a:br>
              <a:rPr lang="en-GB" sz="2400" b="1" dirty="0">
                <a:solidFill>
                  <a:schemeClr val="tx1"/>
                </a:solidFill>
                <a:latin typeface="Calibri"/>
                <a:cs typeface="Calibri"/>
              </a:rPr>
            </a:br>
            <a:endParaRPr lang="en-US" sz="2400" dirty="0">
              <a:solidFill>
                <a:schemeClr val="tx1"/>
              </a:solidFill>
            </a:endParaRPr>
          </a:p>
        </p:txBody>
      </p:sp>
      <p:sp>
        <p:nvSpPr>
          <p:cNvPr id="7" name="Subtitle 6"/>
          <p:cNvSpPr>
            <a:spLocks noGrp="1"/>
          </p:cNvSpPr>
          <p:nvPr>
            <p:ph type="subTitle" idx="1"/>
          </p:nvPr>
        </p:nvSpPr>
        <p:spPr/>
        <p:txBody>
          <a:bodyPr/>
          <a:lstStyle/>
          <a:p>
            <a:pPr marL="285750" indent="-285750">
              <a:buFont typeface="Arial"/>
              <a:buChar char="•"/>
            </a:pPr>
            <a:r>
              <a:rPr lang="en-GB" sz="2400" b="1" dirty="0">
                <a:solidFill>
                  <a:schemeClr val="bg2">
                    <a:lumMod val="25000"/>
                  </a:schemeClr>
                </a:solidFill>
                <a:latin typeface="Calibri"/>
                <a:cs typeface="Calibri"/>
              </a:rPr>
              <a:t>25 to 50 per cent of these will be </a:t>
            </a:r>
            <a:r>
              <a:rPr lang="en-GB" sz="2400" b="1" dirty="0" smtClean="0">
                <a:solidFill>
                  <a:schemeClr val="bg2">
                    <a:lumMod val="25000"/>
                  </a:schemeClr>
                </a:solidFill>
                <a:latin typeface="Calibri"/>
                <a:cs typeface="Calibri"/>
              </a:rPr>
              <a:t>parents</a:t>
            </a:r>
            <a:endParaRPr lang="en-GB" sz="2400" b="1" dirty="0">
              <a:solidFill>
                <a:schemeClr val="bg2">
                  <a:lumMod val="25000"/>
                </a:schemeClr>
              </a:solidFill>
              <a:latin typeface="Calibri"/>
              <a:cs typeface="Calibri"/>
            </a:endParaRPr>
          </a:p>
          <a:p>
            <a:pPr marL="285750" indent="-285750">
              <a:buFont typeface="Arial"/>
              <a:buChar char="•"/>
            </a:pPr>
            <a:endParaRPr lang="en-US" dirty="0"/>
          </a:p>
        </p:txBody>
      </p:sp>
      <p:pic>
        <p:nvPicPr>
          <p:cNvPr id="4" name="Picture 2" descr="C:\Users\lenia\Desktop\RxBPD\art-FACES-smile-sad-174.gif"/>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27401" b="27401"/>
          <a:stretch>
            <a:fillRect/>
          </a:stretch>
        </p:blipFill>
        <p:spPr bwMode="auto">
          <a:xfrm>
            <a:off x="370980" y="721700"/>
            <a:ext cx="840204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05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Parental Mental Health</a:t>
            </a:r>
            <a:endParaRPr lang="en-US" sz="3200" dirty="0">
              <a:latin typeface="Calibri"/>
              <a:cs typeface="Calibri"/>
            </a:endParaRPr>
          </a:p>
        </p:txBody>
      </p:sp>
      <p:sp>
        <p:nvSpPr>
          <p:cNvPr id="3" name="Content Placeholder 2"/>
          <p:cNvSpPr>
            <a:spLocks noGrp="1"/>
          </p:cNvSpPr>
          <p:nvPr>
            <p:ph idx="1"/>
          </p:nvPr>
        </p:nvSpPr>
        <p:spPr/>
        <p:txBody>
          <a:bodyPr>
            <a:normAutofit/>
          </a:bodyPr>
          <a:lstStyle/>
          <a:p>
            <a:pPr marL="285750" indent="-285750">
              <a:buFont typeface="Wingdings" charset="2"/>
              <a:buChar char="§"/>
            </a:pPr>
            <a:endParaRPr lang="en-GB" sz="2600" b="1" dirty="0" smtClean="0">
              <a:latin typeface="Calibri"/>
              <a:cs typeface="Calibri"/>
            </a:endParaRPr>
          </a:p>
          <a:p>
            <a:pPr marL="285750" indent="-285750">
              <a:buFont typeface="Wingdings" charset="2"/>
              <a:buChar char="§"/>
            </a:pPr>
            <a:r>
              <a:rPr lang="en-GB" sz="2600" b="1" dirty="0" smtClean="0">
                <a:latin typeface="Calibri"/>
                <a:cs typeface="Calibri"/>
              </a:rPr>
              <a:t>The </a:t>
            </a:r>
            <a:r>
              <a:rPr lang="en-GB" sz="2600" b="1" dirty="0">
                <a:latin typeface="Calibri"/>
                <a:cs typeface="Calibri"/>
              </a:rPr>
              <a:t>large majority </a:t>
            </a:r>
            <a:r>
              <a:rPr lang="en-GB" sz="2600" b="1" dirty="0" smtClean="0">
                <a:latin typeface="Calibri"/>
                <a:cs typeface="Calibri"/>
              </a:rPr>
              <a:t>have </a:t>
            </a:r>
            <a:r>
              <a:rPr lang="en-GB" sz="2600" b="1" dirty="0">
                <a:latin typeface="Calibri"/>
                <a:cs typeface="Calibri"/>
              </a:rPr>
              <a:t>common disorders such as depression and anxiety</a:t>
            </a:r>
          </a:p>
          <a:p>
            <a:pPr marL="285750" indent="-285750">
              <a:buFont typeface="Wingdings" charset="2"/>
              <a:buChar char="§"/>
            </a:pPr>
            <a:r>
              <a:rPr lang="en-GB" sz="2600" b="1" dirty="0">
                <a:latin typeface="Calibri"/>
                <a:cs typeface="Calibri"/>
              </a:rPr>
              <a:t>A</a:t>
            </a:r>
            <a:r>
              <a:rPr lang="en-GB" sz="2600" b="1" dirty="0" smtClean="0">
                <a:latin typeface="Calibri"/>
                <a:cs typeface="Calibri"/>
              </a:rPr>
              <a:t>bout </a:t>
            </a:r>
            <a:r>
              <a:rPr lang="en-GB" sz="2600" b="1" dirty="0">
                <a:latin typeface="Calibri"/>
                <a:cs typeface="Calibri"/>
              </a:rPr>
              <a:t>0.5 per cent will have a psychotic illness </a:t>
            </a:r>
            <a:r>
              <a:rPr lang="en-GB" sz="2200" b="1" dirty="0">
                <a:latin typeface="Calibri"/>
                <a:cs typeface="Calibri"/>
              </a:rPr>
              <a:t>(Parker </a:t>
            </a:r>
            <a:r>
              <a:rPr lang="en-GB" sz="2200" b="1" i="1" dirty="0">
                <a:latin typeface="Calibri"/>
                <a:cs typeface="Calibri"/>
              </a:rPr>
              <a:t>et al</a:t>
            </a:r>
            <a:r>
              <a:rPr lang="en-GB" sz="2200" b="1" dirty="0">
                <a:latin typeface="Calibri"/>
                <a:cs typeface="Calibri"/>
              </a:rPr>
              <a:t>. 2008). </a:t>
            </a:r>
            <a:endParaRPr lang="en-US" sz="2200" b="1" dirty="0">
              <a:latin typeface="Calibri"/>
              <a:cs typeface="Calibri"/>
            </a:endParaRPr>
          </a:p>
          <a:p>
            <a:endParaRPr lang="en-US" dirty="0"/>
          </a:p>
        </p:txBody>
      </p:sp>
    </p:spTree>
    <p:extLst>
      <p:ext uri="{BB962C8B-B14F-4D97-AF65-F5344CB8AC3E}">
        <p14:creationId xmlns:p14="http://schemas.microsoft.com/office/powerpoint/2010/main" val="222892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Parental Mental Health</a:t>
            </a:r>
            <a:endParaRPr lang="en-US" dirty="0"/>
          </a:p>
        </p:txBody>
      </p:sp>
      <p:sp>
        <p:nvSpPr>
          <p:cNvPr id="3" name="Content Placeholder 2"/>
          <p:cNvSpPr>
            <a:spLocks noGrp="1"/>
          </p:cNvSpPr>
          <p:nvPr>
            <p:ph idx="1"/>
          </p:nvPr>
        </p:nvSpPr>
        <p:spPr>
          <a:xfrm>
            <a:off x="663245" y="1600201"/>
            <a:ext cx="8042276" cy="4343400"/>
          </a:xfrm>
        </p:spPr>
        <p:txBody>
          <a:bodyPr/>
          <a:lstStyle/>
          <a:p>
            <a:r>
              <a:rPr lang="en-US" b="1" dirty="0">
                <a:latin typeface="Calibri"/>
                <a:cs typeface="Calibri"/>
              </a:rPr>
              <a:t>50</a:t>
            </a:r>
            <a:r>
              <a:rPr lang="en-US" b="1" dirty="0" smtClean="0">
                <a:latin typeface="Calibri"/>
                <a:cs typeface="Calibri"/>
              </a:rPr>
              <a:t>% to 66% </a:t>
            </a:r>
            <a:r>
              <a:rPr lang="en-US" b="1" dirty="0">
                <a:latin typeface="Calibri"/>
                <a:cs typeface="Calibri"/>
              </a:rPr>
              <a:t>parents with a </a:t>
            </a:r>
            <a:r>
              <a:rPr lang="en-US" b="1" dirty="0" smtClean="0">
                <a:latin typeface="Calibri"/>
                <a:cs typeface="Calibri"/>
              </a:rPr>
              <a:t>serious/enduring </a:t>
            </a:r>
            <a:r>
              <a:rPr lang="en-US" b="1" dirty="0">
                <a:latin typeface="Calibri"/>
                <a:cs typeface="Calibri"/>
              </a:rPr>
              <a:t>mental illness </a:t>
            </a:r>
            <a:r>
              <a:rPr lang="en-US" b="1" dirty="0" smtClean="0">
                <a:latin typeface="Calibri"/>
                <a:cs typeface="Calibri"/>
              </a:rPr>
              <a:t>(schizophrenia</a:t>
            </a:r>
            <a:r>
              <a:rPr lang="en-US" b="1" dirty="0">
                <a:latin typeface="Calibri"/>
                <a:cs typeface="Calibri"/>
              </a:rPr>
              <a:t>, bipolar disorder and severe depression) live with one or more children </a:t>
            </a:r>
            <a:r>
              <a:rPr lang="en-US" b="1" dirty="0" smtClean="0">
                <a:latin typeface="Calibri"/>
                <a:cs typeface="Calibri"/>
              </a:rPr>
              <a:t>&lt;18.</a:t>
            </a:r>
          </a:p>
          <a:p>
            <a:r>
              <a:rPr lang="en-US" b="1" dirty="0">
                <a:latin typeface="Calibri"/>
                <a:cs typeface="Calibri"/>
              </a:rPr>
              <a:t>50% to 90% parents </a:t>
            </a:r>
            <a:r>
              <a:rPr lang="en-US" b="1" dirty="0" smtClean="0">
                <a:latin typeface="Calibri"/>
                <a:cs typeface="Calibri"/>
              </a:rPr>
              <a:t>of children</a:t>
            </a:r>
            <a:r>
              <a:rPr lang="en-US" b="1" dirty="0">
                <a:latin typeface="Calibri"/>
                <a:cs typeface="Calibri"/>
              </a:rPr>
              <a:t> </a:t>
            </a:r>
            <a:r>
              <a:rPr lang="en-US" b="1" dirty="0" smtClean="0">
                <a:latin typeface="Calibri"/>
                <a:cs typeface="Calibri"/>
              </a:rPr>
              <a:t>in </a:t>
            </a:r>
            <a:r>
              <a:rPr lang="en-US" b="1" dirty="0">
                <a:latin typeface="Calibri"/>
                <a:cs typeface="Calibri"/>
              </a:rPr>
              <a:t>social workers’ caseload, have mental health problems or substance misuse </a:t>
            </a:r>
            <a:r>
              <a:rPr lang="en-US" sz="2000" b="1" dirty="0">
                <a:latin typeface="Calibri"/>
                <a:cs typeface="Calibri"/>
              </a:rPr>
              <a:t>(</a:t>
            </a:r>
            <a:r>
              <a:rPr lang="en-US" sz="2000" b="1" dirty="0" err="1">
                <a:latin typeface="Calibri"/>
                <a:cs typeface="Calibri"/>
              </a:rPr>
              <a:t>Dearden</a:t>
            </a:r>
            <a:r>
              <a:rPr lang="en-US" sz="2000" b="1" dirty="0">
                <a:latin typeface="Calibri"/>
                <a:cs typeface="Calibri"/>
              </a:rPr>
              <a:t> &amp; Becker 2004)</a:t>
            </a:r>
            <a:r>
              <a:rPr lang="en-US" b="1" dirty="0">
                <a:latin typeface="Calibri"/>
                <a:cs typeface="Calibri"/>
              </a:rPr>
              <a:t>.</a:t>
            </a:r>
            <a:r>
              <a:rPr lang="en-GB" b="1" dirty="0">
                <a:latin typeface="Calibri"/>
                <a:cs typeface="Calibri"/>
              </a:rPr>
              <a:t>  </a:t>
            </a:r>
            <a:endParaRPr lang="en-US" b="1" dirty="0">
              <a:latin typeface="Calibri"/>
              <a:cs typeface="Calibri"/>
            </a:endParaRPr>
          </a:p>
          <a:p>
            <a:r>
              <a:rPr lang="en-US" b="1" dirty="0" smtClean="0">
                <a:latin typeface="Calibri"/>
                <a:cs typeface="Calibri"/>
              </a:rPr>
              <a:t>175,000 </a:t>
            </a:r>
            <a:r>
              <a:rPr lang="en-US" b="1" dirty="0">
                <a:latin typeface="Calibri"/>
                <a:cs typeface="Calibri"/>
              </a:rPr>
              <a:t>young people in the </a:t>
            </a:r>
            <a:r>
              <a:rPr lang="en-US" b="1" dirty="0" smtClean="0">
                <a:latin typeface="Calibri"/>
                <a:cs typeface="Calibri"/>
              </a:rPr>
              <a:t>UK </a:t>
            </a:r>
            <a:r>
              <a:rPr lang="en-US" b="1" dirty="0">
                <a:latin typeface="Calibri"/>
                <a:cs typeface="Calibri"/>
              </a:rPr>
              <a:t>are caring </a:t>
            </a:r>
            <a:r>
              <a:rPr lang="en-US" b="1" dirty="0" smtClean="0">
                <a:latin typeface="Calibri"/>
                <a:cs typeface="Calibri"/>
              </a:rPr>
              <a:t>for parent/ </a:t>
            </a:r>
            <a:r>
              <a:rPr lang="en-US" b="1" dirty="0">
                <a:latin typeface="Calibri"/>
                <a:cs typeface="Calibri"/>
              </a:rPr>
              <a:t>other family member with mental health problems</a:t>
            </a:r>
            <a:r>
              <a:rPr lang="en-US" sz="2000" b="1" dirty="0">
                <a:latin typeface="Calibri"/>
                <a:cs typeface="Calibri"/>
              </a:rPr>
              <a:t> (UK Census, </a:t>
            </a:r>
            <a:r>
              <a:rPr lang="en-US" sz="2000" b="1" dirty="0" smtClean="0">
                <a:latin typeface="Calibri"/>
                <a:cs typeface="Calibri"/>
              </a:rPr>
              <a:t>1990)</a:t>
            </a:r>
            <a:r>
              <a:rPr lang="en-US" b="1" dirty="0" smtClean="0">
                <a:latin typeface="Calibri"/>
                <a:cs typeface="Calibri"/>
              </a:rPr>
              <a:t>.</a:t>
            </a:r>
          </a:p>
        </p:txBody>
      </p:sp>
    </p:spTree>
    <p:extLst>
      <p:ext uri="{BB962C8B-B14F-4D97-AF65-F5344CB8AC3E}">
        <p14:creationId xmlns:p14="http://schemas.microsoft.com/office/powerpoint/2010/main" val="28488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Parental Mental </a:t>
            </a:r>
            <a:r>
              <a:rPr lang="en-US" b="1" dirty="0" smtClean="0"/>
              <a:t>Health</a:t>
            </a:r>
            <a:br>
              <a:rPr lang="en-US" b="1" dirty="0" smtClean="0"/>
            </a:br>
            <a:r>
              <a:rPr lang="en-US" b="1" dirty="0" smtClean="0"/>
              <a:t>and children</a:t>
            </a:r>
            <a:endParaRPr lang="en-US" dirty="0"/>
          </a:p>
        </p:txBody>
      </p:sp>
      <p:sp>
        <p:nvSpPr>
          <p:cNvPr id="3" name="Content Placeholder 2"/>
          <p:cNvSpPr>
            <a:spLocks noGrp="1"/>
          </p:cNvSpPr>
          <p:nvPr>
            <p:ph idx="1"/>
          </p:nvPr>
        </p:nvSpPr>
        <p:spPr/>
        <p:txBody>
          <a:bodyPr/>
          <a:lstStyle/>
          <a:p>
            <a:pPr marL="0" indent="0" algn="ctr">
              <a:buNone/>
            </a:pPr>
            <a:endParaRPr lang="en-US" b="1" dirty="0" smtClean="0">
              <a:latin typeface="Calibri"/>
              <a:cs typeface="Calibri"/>
            </a:endParaRPr>
          </a:p>
          <a:p>
            <a:pPr marL="0" indent="0" algn="ctr">
              <a:buNone/>
            </a:pPr>
            <a:r>
              <a:rPr lang="en-US" b="1" dirty="0" smtClean="0">
                <a:latin typeface="Calibri"/>
                <a:cs typeface="Calibri"/>
              </a:rPr>
              <a:t>One</a:t>
            </a:r>
            <a:r>
              <a:rPr lang="en-US" b="1" dirty="0">
                <a:latin typeface="Calibri"/>
                <a:cs typeface="Calibri"/>
              </a:rPr>
              <a:t>-third to two thirds of </a:t>
            </a:r>
            <a:r>
              <a:rPr lang="en-US" b="1" dirty="0" smtClean="0">
                <a:latin typeface="Calibri"/>
                <a:cs typeface="Calibri"/>
              </a:rPr>
              <a:t>children of mentally ill people  </a:t>
            </a:r>
            <a:r>
              <a:rPr lang="en-US" b="1" dirty="0">
                <a:latin typeface="Calibri"/>
                <a:cs typeface="Calibri"/>
              </a:rPr>
              <a:t>will actually experience mental health difficulties at some point in their life </a:t>
            </a:r>
            <a:r>
              <a:rPr lang="en-US" sz="2000" b="1" dirty="0">
                <a:latin typeface="Calibri"/>
                <a:cs typeface="Calibri"/>
              </a:rPr>
              <a:t>(ODPM </a:t>
            </a:r>
            <a:r>
              <a:rPr lang="en-US" sz="2000" b="1" dirty="0" smtClean="0">
                <a:latin typeface="Calibri"/>
                <a:cs typeface="Calibri"/>
              </a:rPr>
              <a:t>2004)</a:t>
            </a:r>
            <a:r>
              <a:rPr lang="en-GB" sz="2000" b="1" dirty="0" smtClean="0">
                <a:latin typeface="Calibri"/>
                <a:cs typeface="Calibri"/>
              </a:rPr>
              <a:t> </a:t>
            </a:r>
            <a:endParaRPr lang="en-GB" sz="2000" b="1" dirty="0">
              <a:latin typeface="Calibri"/>
              <a:cs typeface="Calibri"/>
            </a:endParaRPr>
          </a:p>
          <a:p>
            <a:pPr>
              <a:buFont typeface="Wingdings" charset="2"/>
              <a:buChar char="u"/>
            </a:pPr>
            <a:r>
              <a:rPr lang="en-US" b="1" dirty="0" smtClean="0">
                <a:latin typeface="Calibri"/>
                <a:cs typeface="Calibri"/>
              </a:rPr>
              <a:t>Genetic factors</a:t>
            </a:r>
          </a:p>
          <a:p>
            <a:pPr>
              <a:buFont typeface="Wingdings" charset="2"/>
              <a:buChar char="u"/>
            </a:pPr>
            <a:r>
              <a:rPr lang="en-US" b="1" dirty="0" smtClean="0">
                <a:latin typeface="Calibri"/>
                <a:cs typeface="Calibri"/>
              </a:rPr>
              <a:t>Environmental factors</a:t>
            </a:r>
            <a:endParaRPr lang="en-US" b="1" dirty="0">
              <a:latin typeface="Calibri"/>
              <a:cs typeface="Calibri"/>
            </a:endParaRPr>
          </a:p>
        </p:txBody>
      </p:sp>
    </p:spTree>
    <p:extLst>
      <p:ext uri="{BB962C8B-B14F-4D97-AF65-F5344CB8AC3E}">
        <p14:creationId xmlns:p14="http://schemas.microsoft.com/office/powerpoint/2010/main" val="394788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Parental Mental Health</a:t>
            </a:r>
            <a:br>
              <a:rPr lang="en-US" b="1" dirty="0"/>
            </a:br>
            <a:r>
              <a:rPr lang="en-US" b="1" dirty="0"/>
              <a:t>and children</a:t>
            </a: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The </a:t>
            </a:r>
            <a:r>
              <a:rPr lang="en-US" b="1" dirty="0"/>
              <a:t>role of the environmental influences is </a:t>
            </a:r>
            <a:r>
              <a:rPr lang="en-US" b="1" dirty="0" smtClean="0"/>
              <a:t>complex:</a:t>
            </a:r>
          </a:p>
          <a:p>
            <a:pPr marL="457200" indent="-457200">
              <a:buFont typeface="+mj-lt"/>
              <a:buAutoNum type="arabicPeriod"/>
            </a:pPr>
            <a:r>
              <a:rPr lang="en-US" dirty="0" smtClean="0"/>
              <a:t> </a:t>
            </a:r>
            <a:r>
              <a:rPr lang="en-US" b="1" dirty="0" smtClean="0">
                <a:latin typeface="Calibri"/>
                <a:cs typeface="Calibri"/>
              </a:rPr>
              <a:t>Direct </a:t>
            </a:r>
            <a:r>
              <a:rPr lang="en-US" b="1" dirty="0">
                <a:latin typeface="Calibri"/>
                <a:cs typeface="Calibri"/>
              </a:rPr>
              <a:t>effects of the parent’s mental </a:t>
            </a:r>
            <a:r>
              <a:rPr lang="en-US" b="1" dirty="0" smtClean="0">
                <a:latin typeface="Calibri"/>
                <a:cs typeface="Calibri"/>
              </a:rPr>
              <a:t>illness (vignettes)</a:t>
            </a:r>
            <a:endParaRPr lang="en-US" b="1" dirty="0">
              <a:latin typeface="Calibri"/>
              <a:cs typeface="Calibri"/>
            </a:endParaRPr>
          </a:p>
          <a:p>
            <a:pPr marL="457200" indent="-457200">
              <a:buFont typeface="+mj-lt"/>
              <a:buAutoNum type="arabicPeriod"/>
            </a:pPr>
            <a:r>
              <a:rPr lang="en-US" b="1" dirty="0">
                <a:latin typeface="Calibri"/>
                <a:cs typeface="Calibri"/>
              </a:rPr>
              <a:t> </a:t>
            </a:r>
            <a:r>
              <a:rPr lang="en-US" b="1" dirty="0" smtClean="0">
                <a:latin typeface="Calibri"/>
                <a:cs typeface="Calibri"/>
              </a:rPr>
              <a:t> Other </a:t>
            </a:r>
            <a:r>
              <a:rPr lang="en-US" b="1" dirty="0">
                <a:latin typeface="Calibri"/>
                <a:cs typeface="Calibri"/>
              </a:rPr>
              <a:t>people’s attitudes and </a:t>
            </a:r>
            <a:r>
              <a:rPr lang="en-US" b="1" dirty="0" err="1">
                <a:latin typeface="Calibri"/>
                <a:cs typeface="Calibri"/>
              </a:rPr>
              <a:t>behaviour</a:t>
            </a:r>
            <a:r>
              <a:rPr lang="en-US" b="1" dirty="0">
                <a:latin typeface="Calibri"/>
                <a:cs typeface="Calibri"/>
              </a:rPr>
              <a:t> towards the </a:t>
            </a:r>
            <a:r>
              <a:rPr lang="en-US" b="1" dirty="0" smtClean="0">
                <a:latin typeface="Calibri"/>
                <a:cs typeface="Calibri"/>
              </a:rPr>
              <a:t>family (the </a:t>
            </a:r>
            <a:r>
              <a:rPr lang="en-US" b="1" dirty="0">
                <a:latin typeface="Calibri"/>
                <a:cs typeface="Calibri"/>
              </a:rPr>
              <a:t>stigma of mental </a:t>
            </a:r>
            <a:r>
              <a:rPr lang="en-US" b="1" dirty="0" smtClean="0">
                <a:latin typeface="Calibri"/>
                <a:cs typeface="Calibri"/>
              </a:rPr>
              <a:t>illness) </a:t>
            </a:r>
          </a:p>
          <a:p>
            <a:pPr marL="457200" indent="-457200">
              <a:buFont typeface="+mj-lt"/>
              <a:buAutoNum type="arabicPeriod"/>
            </a:pPr>
            <a:r>
              <a:rPr lang="en-US" b="1" dirty="0" smtClean="0">
                <a:latin typeface="Calibri"/>
                <a:cs typeface="Calibri"/>
              </a:rPr>
              <a:t> School - teasing </a:t>
            </a:r>
            <a:r>
              <a:rPr lang="en-US" b="1" dirty="0">
                <a:latin typeface="Calibri"/>
                <a:cs typeface="Calibri"/>
              </a:rPr>
              <a:t>or </a:t>
            </a:r>
            <a:r>
              <a:rPr lang="en-US" b="1" dirty="0" smtClean="0">
                <a:latin typeface="Calibri"/>
                <a:cs typeface="Calibri"/>
              </a:rPr>
              <a:t>bullying</a:t>
            </a:r>
            <a:endParaRPr lang="en-GB" b="1" dirty="0">
              <a:latin typeface="Calibri"/>
              <a:cs typeface="Calibri"/>
            </a:endParaRPr>
          </a:p>
          <a:p>
            <a:pPr marL="0" indent="0">
              <a:buNone/>
            </a:pPr>
            <a:endParaRPr lang="en-US" dirty="0"/>
          </a:p>
        </p:txBody>
      </p:sp>
    </p:spTree>
    <p:extLst>
      <p:ext uri="{BB962C8B-B14F-4D97-AF65-F5344CB8AC3E}">
        <p14:creationId xmlns:p14="http://schemas.microsoft.com/office/powerpoint/2010/main" val="314976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latin typeface="Calibri"/>
                <a:cs typeface="Calibri"/>
              </a:rPr>
              <a:t>Safeguarding Children: Working Together under the Children Act 2004</a:t>
            </a:r>
            <a:endParaRPr lang="en-US" sz="2800" b="1" dirty="0">
              <a:latin typeface="Calibri"/>
              <a:cs typeface="Calibri"/>
            </a:endParaRPr>
          </a:p>
        </p:txBody>
      </p:sp>
      <p:sp>
        <p:nvSpPr>
          <p:cNvPr id="3" name="Content Placeholder 2"/>
          <p:cNvSpPr>
            <a:spLocks noGrp="1"/>
          </p:cNvSpPr>
          <p:nvPr>
            <p:ph idx="1"/>
          </p:nvPr>
        </p:nvSpPr>
        <p:spPr>
          <a:xfrm>
            <a:off x="549275" y="1974644"/>
            <a:ext cx="8042276" cy="4343400"/>
          </a:xfrm>
        </p:spPr>
        <p:txBody>
          <a:bodyPr>
            <a:normAutofit/>
          </a:bodyPr>
          <a:lstStyle/>
          <a:p>
            <a:r>
              <a:rPr lang="en-GB" b="1" dirty="0">
                <a:latin typeface="Calibri"/>
                <a:cs typeface="Calibri"/>
              </a:rPr>
              <a:t>I</a:t>
            </a:r>
            <a:r>
              <a:rPr lang="en-GB" b="1" dirty="0" smtClean="0">
                <a:latin typeface="Calibri"/>
                <a:cs typeface="Calibri"/>
              </a:rPr>
              <a:t>dentifies </a:t>
            </a:r>
            <a:r>
              <a:rPr lang="en-GB" b="1" dirty="0">
                <a:latin typeface="Calibri"/>
                <a:cs typeface="Calibri"/>
              </a:rPr>
              <a:t>children whose parents suffer from mental illness as one of the key groups of vulnerable </a:t>
            </a:r>
            <a:r>
              <a:rPr lang="en-GB" b="1" dirty="0" smtClean="0">
                <a:latin typeface="Calibri"/>
                <a:cs typeface="Calibri"/>
              </a:rPr>
              <a:t>children!</a:t>
            </a:r>
            <a:endParaRPr lang="en-GB" b="1" dirty="0" smtClean="0">
              <a:latin typeface="Calibri"/>
              <a:cs typeface="Calibri"/>
            </a:endParaRPr>
          </a:p>
          <a:p>
            <a:r>
              <a:rPr lang="en-GB" b="1" dirty="0">
                <a:latin typeface="Calibri"/>
                <a:cs typeface="Calibri"/>
              </a:rPr>
              <a:t>A</a:t>
            </a:r>
            <a:r>
              <a:rPr lang="en-GB" b="1" dirty="0" smtClean="0">
                <a:latin typeface="Calibri"/>
                <a:cs typeface="Calibri"/>
              </a:rPr>
              <a:t>sks </a:t>
            </a:r>
            <a:r>
              <a:rPr lang="en-GB" b="1" dirty="0">
                <a:latin typeface="Calibri"/>
                <a:cs typeface="Calibri"/>
              </a:rPr>
              <a:t>that all health professionals working with adults need to be alert to the needs of children. </a:t>
            </a:r>
            <a:r>
              <a:rPr lang="en-GB" b="1" dirty="0" smtClean="0">
                <a:latin typeface="Calibri"/>
                <a:cs typeface="Calibri"/>
              </a:rPr>
              <a:t>                                         </a:t>
            </a:r>
          </a:p>
          <a:p>
            <a:r>
              <a:rPr lang="en-GB" b="1" dirty="0" smtClean="0">
                <a:latin typeface="Calibri"/>
                <a:cs typeface="Calibri"/>
              </a:rPr>
              <a:t>This </a:t>
            </a:r>
            <a:r>
              <a:rPr lang="en-GB" b="1" dirty="0">
                <a:latin typeface="Calibri"/>
                <a:cs typeface="Calibri"/>
              </a:rPr>
              <a:t>highlights the importance of routinely identifying and recording if adults who use mental health services are parents or carers. </a:t>
            </a:r>
          </a:p>
          <a:p>
            <a:endParaRPr lang="en-US" dirty="0"/>
          </a:p>
        </p:txBody>
      </p:sp>
    </p:spTree>
    <p:extLst>
      <p:ext uri="{BB962C8B-B14F-4D97-AF65-F5344CB8AC3E}">
        <p14:creationId xmlns:p14="http://schemas.microsoft.com/office/powerpoint/2010/main" val="403985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14579"/>
            <a:ext cx="8042276" cy="1336956"/>
          </a:xfrm>
        </p:spPr>
        <p:txBody>
          <a:bodyPr/>
          <a:lstStyle/>
          <a:p>
            <a:r>
              <a:rPr lang="en-GB" sz="2800" b="1" dirty="0" smtClean="0">
                <a:latin typeface="Calibri"/>
                <a:cs typeface="Calibri"/>
              </a:rPr>
              <a:t>Royal College of Psychiatrists</a:t>
            </a:r>
            <a:br>
              <a:rPr lang="en-GB" sz="2800" b="1" dirty="0" smtClean="0">
                <a:latin typeface="Calibri"/>
                <a:cs typeface="Calibri"/>
              </a:rPr>
            </a:br>
            <a:r>
              <a:rPr lang="en-GB" sz="2800" b="1" i="1" dirty="0" smtClean="0">
                <a:latin typeface="Calibri"/>
                <a:cs typeface="Calibri"/>
              </a:rPr>
              <a:t>Parents </a:t>
            </a:r>
            <a:r>
              <a:rPr lang="en-GB" sz="2800" b="1" i="1" dirty="0">
                <a:latin typeface="Calibri"/>
                <a:cs typeface="Calibri"/>
              </a:rPr>
              <a:t>as patients: supporting the needs of patients who are parents and their children CR 164, </a:t>
            </a:r>
            <a:r>
              <a:rPr lang="en-GB" sz="2800" b="1" i="1" dirty="0" smtClean="0">
                <a:latin typeface="Calibri"/>
                <a:cs typeface="Calibri"/>
              </a:rPr>
              <a:t>Jan. </a:t>
            </a:r>
            <a:r>
              <a:rPr lang="en-GB" sz="2800" b="1" i="1" dirty="0">
                <a:latin typeface="Calibri"/>
                <a:cs typeface="Calibri"/>
              </a:rPr>
              <a:t>2011</a:t>
            </a:r>
            <a:endParaRPr lang="en-US" sz="2800" b="1" i="1" dirty="0">
              <a:latin typeface="Calibri"/>
              <a:cs typeface="Calibri"/>
            </a:endParaRPr>
          </a:p>
        </p:txBody>
      </p:sp>
      <p:sp>
        <p:nvSpPr>
          <p:cNvPr id="3" name="Content Placeholder 2"/>
          <p:cNvSpPr>
            <a:spLocks noGrp="1"/>
          </p:cNvSpPr>
          <p:nvPr>
            <p:ph idx="1"/>
          </p:nvPr>
        </p:nvSpPr>
        <p:spPr/>
        <p:txBody>
          <a:bodyPr/>
          <a:lstStyle/>
          <a:p>
            <a:endParaRPr lang="en-GB" b="1" dirty="0" smtClean="0"/>
          </a:p>
          <a:p>
            <a:endParaRPr lang="en-GB" b="1" dirty="0" smtClean="0"/>
          </a:p>
          <a:p>
            <a:r>
              <a:rPr lang="en-GB" b="1" dirty="0" smtClean="0"/>
              <a:t>10</a:t>
            </a:r>
            <a:r>
              <a:rPr lang="en-GB" b="1" dirty="0"/>
              <a:t>-15% of children in the UK live with a parent who has a mental disorder </a:t>
            </a:r>
          </a:p>
          <a:p>
            <a:r>
              <a:rPr lang="en-GB" b="1" dirty="0" smtClean="0"/>
              <a:t>28</a:t>
            </a:r>
            <a:r>
              <a:rPr lang="en-GB" b="1" dirty="0"/>
              <a:t>% of </a:t>
            </a:r>
            <a:r>
              <a:rPr lang="en-GB" b="1" dirty="0" smtClean="0"/>
              <a:t>these </a:t>
            </a:r>
            <a:r>
              <a:rPr lang="en-GB" b="1" dirty="0"/>
              <a:t>are the children of lone parents with a mental </a:t>
            </a:r>
            <a:r>
              <a:rPr lang="en-GB" b="1" dirty="0" smtClean="0"/>
              <a:t>disorder </a:t>
            </a:r>
            <a:endParaRPr lang="en-US" dirty="0"/>
          </a:p>
        </p:txBody>
      </p:sp>
    </p:spTree>
    <p:extLst>
      <p:ext uri="{BB962C8B-B14F-4D97-AF65-F5344CB8AC3E}">
        <p14:creationId xmlns:p14="http://schemas.microsoft.com/office/powerpoint/2010/main" val="3944422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479</TotalTime>
  <Words>1401</Words>
  <Application>Microsoft Macintosh PowerPoint</Application>
  <PresentationFormat>On-screen Show (4:3)</PresentationFormat>
  <Paragraphs>132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Breeze</vt:lpstr>
      <vt:lpstr> </vt:lpstr>
      <vt:lpstr>Reflecting on effective engagement with mentally ill parents and their families,  as a clinician and as an expert witness  </vt:lpstr>
      <vt:lpstr>One in five people will experience a mental illness in their lifetime, </vt:lpstr>
      <vt:lpstr>Parental Mental Health</vt:lpstr>
      <vt:lpstr>Parental Mental Health</vt:lpstr>
      <vt:lpstr>Parental Mental Health and children</vt:lpstr>
      <vt:lpstr>Parental Mental Health and children</vt:lpstr>
      <vt:lpstr>Safeguarding Children: Working Together under the Children Act 2004</vt:lpstr>
      <vt:lpstr>Royal College of Psychiatrists Parents as patients: supporting the needs of patients who are parents and their children CR 164, Jan. 2011</vt:lpstr>
      <vt:lpstr>The Care Programme Approach (CPA)  ‘Refocusing CPA’ (DoH 2008a: 7)</vt:lpstr>
      <vt:lpstr>Mentally ill parents</vt:lpstr>
      <vt:lpstr>Mentally ill parents and the Consultant Psychiatrist’s role</vt:lpstr>
      <vt:lpstr>Fragment of Hippocratic oath – Wellcome Library</vt:lpstr>
      <vt:lpstr>PowerPoint Presentation</vt:lpstr>
      <vt:lpstr>Hippocratic oath</vt:lpstr>
      <vt:lpstr>Mentally ill parents and the Consultant Psychiatrist’s role</vt:lpstr>
      <vt:lpstr>Mentally ill parents and the Consultant Psychiatrist’s role</vt:lpstr>
      <vt:lpstr>Mentally ill parents and the Consultant Psychiatrist’s role</vt:lpstr>
      <vt:lpstr>Mentally ill parents and the Consultant Psychiatrist’s role – Clinical vignette</vt:lpstr>
      <vt:lpstr>Mentally ill parents and the Consultant Psychiatrist’s role</vt:lpstr>
      <vt:lpstr>Transcultural issues</vt:lpstr>
      <vt:lpstr>Mentally ill parents and the Consultant Psychiatrist’s role</vt:lpstr>
      <vt:lpstr>The Way Forward</vt:lpstr>
      <vt:lpstr>The Way Forward cont.</vt:lpstr>
      <vt:lpstr>The Way Forward for ethnic minorities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Reflecting on effective engagement with mentally ill parents and their families,  as a clinician and as an expert witness  </dc:title>
  <dc:subject/>
  <dc:creator>Eleni Palazidou</dc:creator>
  <cp:keywords/>
  <dc:description/>
  <cp:lastModifiedBy>Eleni Palazidou</cp:lastModifiedBy>
  <cp:revision>31</cp:revision>
  <dcterms:created xsi:type="dcterms:W3CDTF">2015-11-29T20:01:21Z</dcterms:created>
  <dcterms:modified xsi:type="dcterms:W3CDTF">2015-11-30T13:29:54Z</dcterms:modified>
  <cp:category/>
</cp:coreProperties>
</file>