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handoutMasterIdLst>
    <p:handoutMasterId r:id="rId22"/>
  </p:handoutMasterIdLst>
  <p:sldIdLst>
    <p:sldId id="256" r:id="rId2"/>
    <p:sldId id="395" r:id="rId3"/>
    <p:sldId id="396" r:id="rId4"/>
    <p:sldId id="386" r:id="rId5"/>
    <p:sldId id="397" r:id="rId6"/>
    <p:sldId id="398" r:id="rId7"/>
    <p:sldId id="387" r:id="rId8"/>
    <p:sldId id="399" r:id="rId9"/>
    <p:sldId id="400" r:id="rId10"/>
    <p:sldId id="401" r:id="rId11"/>
    <p:sldId id="404" r:id="rId12"/>
    <p:sldId id="406" r:id="rId13"/>
    <p:sldId id="407" r:id="rId14"/>
    <p:sldId id="389" r:id="rId15"/>
    <p:sldId id="390" r:id="rId16"/>
    <p:sldId id="391" r:id="rId17"/>
    <p:sldId id="408" r:id="rId18"/>
    <p:sldId id="261" r:id="rId19"/>
    <p:sldId id="394" r:id="rId20"/>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5057" autoAdjust="0"/>
  </p:normalViewPr>
  <p:slideViewPr>
    <p:cSldViewPr>
      <p:cViewPr>
        <p:scale>
          <a:sx n="75" d="100"/>
          <a:sy n="75" d="100"/>
        </p:scale>
        <p:origin x="-2154" y="-624"/>
      </p:cViewPr>
      <p:guideLst>
        <p:guide orient="horz" pos="2160"/>
        <p:guide pos="2880"/>
      </p:guideLst>
    </p:cSldViewPr>
  </p:slideViewPr>
  <p:outlineViewPr>
    <p:cViewPr>
      <p:scale>
        <a:sx n="33" d="100"/>
        <a:sy n="33" d="100"/>
      </p:scale>
      <p:origin x="0" y="9648"/>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6411"/>
          </a:xfrm>
          <a:prstGeom prst="rect">
            <a:avLst/>
          </a:prstGeom>
        </p:spPr>
        <p:txBody>
          <a:bodyPr vert="horz" lIns="91440" tIns="45720" rIns="91440" bIns="45720" rtlCol="0"/>
          <a:lstStyle>
            <a:lvl1pPr algn="r">
              <a:defRPr sz="1200"/>
            </a:lvl1pPr>
          </a:lstStyle>
          <a:p>
            <a:fld id="{F4030EE5-7EA6-43F5-A33C-0223A8B8EF78}" type="datetimeFigureOut">
              <a:rPr lang="en-GB" smtClean="0"/>
              <a:t>01/12/2015</a:t>
            </a:fld>
            <a:endParaRPr lang="en-GB"/>
          </a:p>
        </p:txBody>
      </p:sp>
      <p:sp>
        <p:nvSpPr>
          <p:cNvPr id="4" name="Footer Placeholder 3"/>
          <p:cNvSpPr>
            <a:spLocks noGrp="1"/>
          </p:cNvSpPr>
          <p:nvPr>
            <p:ph type="ftr" sz="quarter" idx="2"/>
          </p:nvPr>
        </p:nvSpPr>
        <p:spPr>
          <a:xfrm>
            <a:off x="0" y="9430091"/>
            <a:ext cx="2945659" cy="496411"/>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30091"/>
            <a:ext cx="2945659" cy="496411"/>
          </a:xfrm>
          <a:prstGeom prst="rect">
            <a:avLst/>
          </a:prstGeom>
        </p:spPr>
        <p:txBody>
          <a:bodyPr vert="horz" lIns="91440" tIns="45720" rIns="91440" bIns="45720" rtlCol="0" anchor="b"/>
          <a:lstStyle>
            <a:lvl1pPr algn="r">
              <a:defRPr sz="1200"/>
            </a:lvl1pPr>
          </a:lstStyle>
          <a:p>
            <a:fld id="{BAC134DD-ACEE-4AA1-BF45-3D82AFD3B3D9}" type="slidenum">
              <a:rPr lang="en-GB" smtClean="0"/>
              <a:t>‹#›</a:t>
            </a:fld>
            <a:endParaRPr lang="en-GB"/>
          </a:p>
        </p:txBody>
      </p:sp>
    </p:spTree>
    <p:extLst>
      <p:ext uri="{BB962C8B-B14F-4D97-AF65-F5344CB8AC3E}">
        <p14:creationId xmlns:p14="http://schemas.microsoft.com/office/powerpoint/2010/main" val="28594273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F93C81A6-03F7-455C-BB81-E74FAC29928D}" type="datetimeFigureOut">
              <a:rPr lang="en-GB" smtClean="0"/>
              <a:pPr/>
              <a:t>01/12/2015</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B26CB6C7-996A-4047-833D-1E1901CCBA3C}" type="slidenum">
              <a:rPr lang="en-GB" smtClean="0"/>
              <a:pPr/>
              <a:t>‹#›</a:t>
            </a:fld>
            <a:endParaRPr lang="en-GB"/>
          </a:p>
        </p:txBody>
      </p:sp>
    </p:spTree>
    <p:extLst>
      <p:ext uri="{BB962C8B-B14F-4D97-AF65-F5344CB8AC3E}">
        <p14:creationId xmlns:p14="http://schemas.microsoft.com/office/powerpoint/2010/main" val="13338873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63A3B593-3F05-4C45-8D39-723FE7F04E96}" type="datetimeFigureOut">
              <a:rPr lang="en-GB" smtClean="0"/>
              <a:pPr/>
              <a:t>01/12/2015</a:t>
            </a:fld>
            <a:endParaRPr lang="en-GB"/>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GB"/>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116E8F74-6C4F-4077-8B49-44E0850DD3A7}"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3A3B593-3F05-4C45-8D39-723FE7F04E96}" type="datetimeFigureOut">
              <a:rPr lang="en-GB" smtClean="0"/>
              <a:pPr/>
              <a:t>01/12/2015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16E8F74-6C4F-4077-8B49-44E0850DD3A7}"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3A3B593-3F05-4C45-8D39-723FE7F04E96}" type="datetimeFigureOut">
              <a:rPr lang="en-GB" smtClean="0"/>
              <a:pPr/>
              <a:t>01/12/2015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16E8F74-6C4F-4077-8B49-44E0850DD3A7}"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63A3B593-3F05-4C45-8D39-723FE7F04E96}" type="datetimeFigureOut">
              <a:rPr lang="en-GB" smtClean="0"/>
              <a:pPr/>
              <a:t>01/12/2015</a:t>
            </a:fld>
            <a:endParaRPr lang="en-GB"/>
          </a:p>
        </p:txBody>
      </p:sp>
      <p:sp>
        <p:nvSpPr>
          <p:cNvPr id="9" name="Slide Number Placeholder 8"/>
          <p:cNvSpPr>
            <a:spLocks noGrp="1"/>
          </p:cNvSpPr>
          <p:nvPr>
            <p:ph type="sldNum" sz="quarter" idx="15"/>
          </p:nvPr>
        </p:nvSpPr>
        <p:spPr/>
        <p:txBody>
          <a:bodyPr rtlCol="0"/>
          <a:lstStyle/>
          <a:p>
            <a:fld id="{116E8F74-6C4F-4077-8B49-44E0850DD3A7}" type="slidenum">
              <a:rPr lang="en-GB" smtClean="0"/>
              <a:pPr/>
              <a:t>‹#›</a:t>
            </a:fld>
            <a:endParaRPr lang="en-GB"/>
          </a:p>
        </p:txBody>
      </p:sp>
      <p:sp>
        <p:nvSpPr>
          <p:cNvPr id="10" name="Footer Placeholder 9"/>
          <p:cNvSpPr>
            <a:spLocks noGrp="1"/>
          </p:cNvSpPr>
          <p:nvPr>
            <p:ph type="ftr" sz="quarter" idx="16"/>
          </p:nvPr>
        </p:nvSpPr>
        <p:spPr/>
        <p:txBody>
          <a:bodyPr rtlCol="0"/>
          <a:lstStyle/>
          <a:p>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63A3B593-3F05-4C45-8D39-723FE7F04E96}" type="datetimeFigureOut">
              <a:rPr lang="en-GB" smtClean="0"/>
              <a:pPr/>
              <a:t>01/12/2015</a:t>
            </a:fld>
            <a:endParaRPr lang="en-GB"/>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GB"/>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116E8F74-6C4F-4077-8B49-44E0850DD3A7}"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63A3B593-3F05-4C45-8D39-723FE7F04E96}" type="datetimeFigureOut">
              <a:rPr lang="en-GB" smtClean="0"/>
              <a:pPr/>
              <a:t>01/12/2015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16E8F74-6C4F-4077-8B49-44E0850DD3A7}" type="slidenum">
              <a:rPr lang="en-GB" smtClean="0"/>
              <a:pPr/>
              <a:t>‹#›</a:t>
            </a:fld>
            <a:endParaRPr lang="en-GB"/>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63A3B593-3F05-4C45-8D39-723FE7F04E96}" type="datetimeFigureOut">
              <a:rPr lang="en-GB" smtClean="0"/>
              <a:pPr/>
              <a:t>01/12/2015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16E8F74-6C4F-4077-8B49-44E0850DD3A7}" type="slidenum">
              <a:rPr lang="en-GB" smtClean="0"/>
              <a:pPr/>
              <a:t>‹#›</a:t>
            </a:fld>
            <a:endParaRPr lang="en-GB"/>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63A3B593-3F05-4C45-8D39-723FE7F04E96}" type="datetimeFigureOut">
              <a:rPr lang="en-GB" smtClean="0"/>
              <a:pPr/>
              <a:t>01/12/2015</a:t>
            </a:fld>
            <a:endParaRPr lang="en-GB"/>
          </a:p>
        </p:txBody>
      </p:sp>
      <p:sp>
        <p:nvSpPr>
          <p:cNvPr id="7" name="Slide Number Placeholder 6"/>
          <p:cNvSpPr>
            <a:spLocks noGrp="1"/>
          </p:cNvSpPr>
          <p:nvPr>
            <p:ph type="sldNum" sz="quarter" idx="11"/>
          </p:nvPr>
        </p:nvSpPr>
        <p:spPr/>
        <p:txBody>
          <a:bodyPr rtlCol="0"/>
          <a:lstStyle/>
          <a:p>
            <a:fld id="{116E8F74-6C4F-4077-8B49-44E0850DD3A7}" type="slidenum">
              <a:rPr lang="en-GB" smtClean="0"/>
              <a:pPr/>
              <a:t>‹#›</a:t>
            </a:fld>
            <a:endParaRPr lang="en-GB"/>
          </a:p>
        </p:txBody>
      </p:sp>
      <p:sp>
        <p:nvSpPr>
          <p:cNvPr id="8" name="Footer Placeholder 7"/>
          <p:cNvSpPr>
            <a:spLocks noGrp="1"/>
          </p:cNvSpPr>
          <p:nvPr>
            <p:ph type="ftr" sz="quarter" idx="12"/>
          </p:nvPr>
        </p:nvSpPr>
        <p:spPr/>
        <p:txBody>
          <a:bodyPr rtlCol="0"/>
          <a:lstStyle/>
          <a:p>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3B593-3F05-4C45-8D39-723FE7F04E96}" type="datetimeFigureOut">
              <a:rPr lang="en-GB" smtClean="0"/>
              <a:pPr/>
              <a:t>01/12/2015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16E8F74-6C4F-4077-8B49-44E0850DD3A7}"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63A3B593-3F05-4C45-8D39-723FE7F04E96}" type="datetimeFigureOut">
              <a:rPr lang="en-GB" smtClean="0"/>
              <a:pPr/>
              <a:t>01/12/2015</a:t>
            </a:fld>
            <a:endParaRPr lang="en-GB"/>
          </a:p>
        </p:txBody>
      </p:sp>
      <p:sp>
        <p:nvSpPr>
          <p:cNvPr id="22" name="Slide Number Placeholder 21"/>
          <p:cNvSpPr>
            <a:spLocks noGrp="1"/>
          </p:cNvSpPr>
          <p:nvPr>
            <p:ph type="sldNum" sz="quarter" idx="15"/>
          </p:nvPr>
        </p:nvSpPr>
        <p:spPr/>
        <p:txBody>
          <a:bodyPr rtlCol="0"/>
          <a:lstStyle/>
          <a:p>
            <a:fld id="{116E8F74-6C4F-4077-8B49-44E0850DD3A7}" type="slidenum">
              <a:rPr lang="en-GB" smtClean="0"/>
              <a:pPr/>
              <a:t>‹#›</a:t>
            </a:fld>
            <a:endParaRPr lang="en-GB"/>
          </a:p>
        </p:txBody>
      </p:sp>
      <p:sp>
        <p:nvSpPr>
          <p:cNvPr id="23" name="Footer Placeholder 22"/>
          <p:cNvSpPr>
            <a:spLocks noGrp="1"/>
          </p:cNvSpPr>
          <p:nvPr>
            <p:ph type="ftr" sz="quarter" idx="16"/>
          </p:nvPr>
        </p:nvSpPr>
        <p:spPr/>
        <p:txBody>
          <a:bodyPr rtlCol="0"/>
          <a:lstStyle/>
          <a:p>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63A3B593-3F05-4C45-8D39-723FE7F04E96}" type="datetimeFigureOut">
              <a:rPr lang="en-GB" smtClean="0"/>
              <a:pPr/>
              <a:t>01/12/2015</a:t>
            </a:fld>
            <a:endParaRPr lang="en-GB"/>
          </a:p>
        </p:txBody>
      </p:sp>
      <p:sp>
        <p:nvSpPr>
          <p:cNvPr id="18" name="Slide Number Placeholder 17"/>
          <p:cNvSpPr>
            <a:spLocks noGrp="1"/>
          </p:cNvSpPr>
          <p:nvPr>
            <p:ph type="sldNum" sz="quarter" idx="11"/>
          </p:nvPr>
        </p:nvSpPr>
        <p:spPr/>
        <p:txBody>
          <a:bodyPr rtlCol="0"/>
          <a:lstStyle/>
          <a:p>
            <a:fld id="{116E8F74-6C4F-4077-8B49-44E0850DD3A7}" type="slidenum">
              <a:rPr lang="en-GB" smtClean="0"/>
              <a:pPr/>
              <a:t>‹#›</a:t>
            </a:fld>
            <a:endParaRPr lang="en-GB"/>
          </a:p>
        </p:txBody>
      </p:sp>
      <p:sp>
        <p:nvSpPr>
          <p:cNvPr id="21" name="Footer Placeholder 20"/>
          <p:cNvSpPr>
            <a:spLocks noGrp="1"/>
          </p:cNvSpPr>
          <p:nvPr>
            <p:ph type="ftr" sz="quarter" idx="12"/>
          </p:nvPr>
        </p:nvSpPr>
        <p:spPr/>
        <p:txBody>
          <a:bodyPr rtlCol="0"/>
          <a:lstStyle/>
          <a:p>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63A3B593-3F05-4C45-8D39-723FE7F04E96}" type="datetimeFigureOut">
              <a:rPr lang="en-GB" smtClean="0"/>
              <a:pPr/>
              <a:t>01/12/2015</a:t>
            </a:fld>
            <a:endParaRPr lang="en-GB"/>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GB"/>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116E8F74-6C4F-4077-8B49-44E0850DD3A7}"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www.local.gov.uk/documents/10180/5756320/The+Care+Act+and+whole+family+approaches/080c323f-e653-4cea-832a-90947c9dc00c"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www.scie.org.uk/publications/reports/report56.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esrc.ac.uk/" TargetMode="Externa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51720" y="1412776"/>
            <a:ext cx="7308304" cy="1894362"/>
          </a:xfrm>
        </p:spPr>
        <p:txBody>
          <a:bodyPr>
            <a:noAutofit/>
          </a:bodyPr>
          <a:lstStyle/>
          <a:p>
            <a:r>
              <a:rPr lang="en-GB" sz="4000" dirty="0"/>
              <a:t>Beyond ‘Think Parent’ and ‘Think Young Carer’: </a:t>
            </a:r>
            <a:r>
              <a:rPr lang="en-GB" sz="2800" dirty="0"/>
              <a:t>Overcoming challenges to achieve the implementation of family inclusive practice</a:t>
            </a:r>
          </a:p>
        </p:txBody>
      </p:sp>
      <p:sp>
        <p:nvSpPr>
          <p:cNvPr id="3" name="Subtitle 2"/>
          <p:cNvSpPr>
            <a:spLocks noGrp="1"/>
          </p:cNvSpPr>
          <p:nvPr>
            <p:ph type="subTitle" idx="1"/>
          </p:nvPr>
        </p:nvSpPr>
        <p:spPr>
          <a:xfrm>
            <a:off x="2123728" y="3717032"/>
            <a:ext cx="6804248" cy="2880320"/>
          </a:xfrm>
        </p:spPr>
        <p:txBody>
          <a:bodyPr>
            <a:normAutofit lnSpcReduction="10000"/>
          </a:bodyPr>
          <a:lstStyle/>
          <a:p>
            <a:r>
              <a:rPr lang="en-US" sz="2400" dirty="0" smtClean="0"/>
              <a:t>Jerry Tew</a:t>
            </a:r>
          </a:p>
          <a:p>
            <a:r>
              <a:rPr lang="en-US" sz="2400" dirty="0" smtClean="0"/>
              <a:t>Reader in Mental Health and Social Work</a:t>
            </a:r>
          </a:p>
          <a:p>
            <a:r>
              <a:rPr lang="en-US" sz="2400" dirty="0" smtClean="0"/>
              <a:t>University of Birmingham</a:t>
            </a:r>
          </a:p>
          <a:p>
            <a:endParaRPr lang="en-US" sz="1000" dirty="0" smtClean="0"/>
          </a:p>
          <a:p>
            <a:r>
              <a:rPr lang="en-US" sz="2400" dirty="0" smtClean="0"/>
              <a:t>Mandy Bell</a:t>
            </a:r>
          </a:p>
          <a:p>
            <a:r>
              <a:rPr lang="en-US" sz="2400" dirty="0" smtClean="0"/>
              <a:t>Development Manager</a:t>
            </a:r>
          </a:p>
          <a:p>
            <a:r>
              <a:rPr lang="en-US" sz="2400" dirty="0" smtClean="0"/>
              <a:t>Gloucestershire Young </a:t>
            </a:r>
            <a:r>
              <a:rPr lang="en-US" sz="2400" dirty="0" err="1" smtClean="0"/>
              <a:t>Carers</a:t>
            </a:r>
            <a:endParaRPr lang="en-GB" sz="2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47248" cy="1143000"/>
          </a:xfrm>
        </p:spPr>
        <p:txBody>
          <a:bodyPr>
            <a:normAutofit/>
          </a:bodyPr>
          <a:lstStyle/>
          <a:p>
            <a:pPr algn="ctr"/>
            <a:r>
              <a:rPr lang="en-GB" dirty="0" smtClean="0"/>
              <a:t>Family inclusive approaches: Gloucestershire Young Carers</a:t>
            </a:r>
            <a:endParaRPr lang="en-GB" dirty="0"/>
          </a:p>
        </p:txBody>
      </p:sp>
      <p:graphicFrame>
        <p:nvGraphicFramePr>
          <p:cNvPr id="4" name="Content Placeholder 3"/>
          <p:cNvGraphicFramePr>
            <a:graphicFrameLocks noGrp="1"/>
          </p:cNvGraphicFramePr>
          <p:nvPr>
            <p:ph sz="quarter" idx="1"/>
          </p:nvPr>
        </p:nvGraphicFramePr>
        <p:xfrm>
          <a:off x="179514" y="1600200"/>
          <a:ext cx="8568949" cy="4781128"/>
        </p:xfrm>
        <a:graphic>
          <a:graphicData uri="http://schemas.openxmlformats.org/drawingml/2006/table">
            <a:tbl>
              <a:tblPr firstRow="1" bandRow="1">
                <a:tableStyleId>{5C22544A-7EE6-4342-B048-85BDC9FD1C3A}</a:tableStyleId>
              </a:tblPr>
              <a:tblGrid>
                <a:gridCol w="1464778"/>
                <a:gridCol w="1391539"/>
                <a:gridCol w="1428158"/>
                <a:gridCol w="1428158"/>
                <a:gridCol w="1428158"/>
                <a:gridCol w="1428158"/>
              </a:tblGrid>
              <a:tr h="771150">
                <a:tc gridSpan="6">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GB" sz="1800" b="1" kern="1200" dirty="0" smtClean="0">
                          <a:solidFill>
                            <a:schemeClr val="lt1"/>
                          </a:solidFill>
                          <a:latin typeface="+mn-lt"/>
                          <a:ea typeface="+mn-ea"/>
                          <a:cs typeface="+mn-cs"/>
                        </a:rPr>
                        <a:t>InterAct</a:t>
                      </a:r>
                    </a:p>
                    <a:p>
                      <a:pPr marL="0" marR="0" indent="0" algn="ctr" defTabSz="914400" rtl="0" eaLnBrk="1" fontAlgn="auto" latinLnBrk="0" hangingPunct="1">
                        <a:lnSpc>
                          <a:spcPct val="100000"/>
                        </a:lnSpc>
                        <a:spcBef>
                          <a:spcPts val="0"/>
                        </a:spcBef>
                        <a:spcAft>
                          <a:spcPts val="0"/>
                        </a:spcAft>
                        <a:buClrTx/>
                        <a:buSzTx/>
                        <a:buFontTx/>
                        <a:buNone/>
                        <a:tabLst/>
                        <a:defRPr/>
                      </a:pPr>
                      <a:r>
                        <a:rPr kumimoji="0" lang="en-GB" sz="1800" b="1" kern="1200" dirty="0" smtClean="0">
                          <a:solidFill>
                            <a:schemeClr val="lt1"/>
                          </a:solidFill>
                          <a:latin typeface="+mn-lt"/>
                          <a:ea typeface="+mn-ea"/>
                          <a:cs typeface="+mn-cs"/>
                        </a:rPr>
                        <a:t>Whole family programme of intervention</a:t>
                      </a:r>
                    </a:p>
                    <a:p>
                      <a:pPr algn="ctr"/>
                      <a:endParaRPr lang="en-GB" sz="800" dirty="0"/>
                    </a:p>
                  </a:txBody>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tr>
              <a:tr h="4009978">
                <a:tc>
                  <a:txBody>
                    <a:bodyPr/>
                    <a:lstStyle/>
                    <a:p>
                      <a:r>
                        <a:rPr kumimoji="0" lang="en-GB" sz="1200" b="1" kern="1200" dirty="0" smtClean="0">
                          <a:solidFill>
                            <a:schemeClr val="dk1"/>
                          </a:solidFill>
                          <a:latin typeface="+mn-lt"/>
                          <a:ea typeface="+mn-ea"/>
                          <a:cs typeface="+mn-cs"/>
                        </a:rPr>
                        <a:t>ASSESSMENT</a:t>
                      </a:r>
                    </a:p>
                    <a:p>
                      <a:endParaRPr kumimoji="0" lang="en-GB" sz="800" b="1" kern="1200" dirty="0" smtClean="0">
                        <a:solidFill>
                          <a:schemeClr val="dk1"/>
                        </a:solidFill>
                        <a:latin typeface="+mn-lt"/>
                        <a:ea typeface="+mn-ea"/>
                        <a:cs typeface="+mn-cs"/>
                      </a:endParaRPr>
                    </a:p>
                    <a:p>
                      <a:r>
                        <a:rPr kumimoji="0" lang="en-GB" sz="1400" kern="1200" dirty="0" smtClean="0">
                          <a:solidFill>
                            <a:schemeClr val="dk1"/>
                          </a:solidFill>
                          <a:latin typeface="+mn-lt"/>
                          <a:ea typeface="+mn-ea"/>
                          <a:cs typeface="+mn-cs"/>
                        </a:rPr>
                        <a:t>Introduction to the whole family.</a:t>
                      </a:r>
                      <a:endParaRPr lang="en-GB" sz="1400" dirty="0"/>
                    </a:p>
                  </a:txBody>
                  <a:tcPr/>
                </a:tc>
                <a:tc>
                  <a:txBody>
                    <a:bodyPr/>
                    <a:lstStyle/>
                    <a:p>
                      <a:r>
                        <a:rPr kumimoji="0" lang="en-GB" sz="1200" b="1" kern="1200" dirty="0" smtClean="0">
                          <a:solidFill>
                            <a:schemeClr val="dk1"/>
                          </a:solidFill>
                          <a:latin typeface="+mn-lt"/>
                          <a:ea typeface="+mn-ea"/>
                          <a:cs typeface="+mn-cs"/>
                        </a:rPr>
                        <a:t>PARENTS</a:t>
                      </a:r>
                    </a:p>
                    <a:p>
                      <a:endParaRPr kumimoji="0" lang="en-GB" sz="800" kern="1200" dirty="0" smtClean="0">
                        <a:solidFill>
                          <a:schemeClr val="dk1"/>
                        </a:solidFill>
                        <a:latin typeface="+mn-lt"/>
                        <a:ea typeface="+mn-ea"/>
                        <a:cs typeface="+mn-cs"/>
                      </a:endParaRPr>
                    </a:p>
                    <a:p>
                      <a:r>
                        <a:rPr kumimoji="0" lang="en-GB" sz="1400" kern="1200" dirty="0" smtClean="0">
                          <a:solidFill>
                            <a:schemeClr val="dk1"/>
                          </a:solidFill>
                          <a:latin typeface="+mn-lt"/>
                          <a:ea typeface="+mn-ea"/>
                          <a:cs typeface="+mn-cs"/>
                        </a:rPr>
                        <a:t>Understand the impact the mental illness has on all family members.</a:t>
                      </a:r>
                    </a:p>
                    <a:p>
                      <a:endParaRPr kumimoji="0" lang="en-GB" sz="800" kern="1200" dirty="0" smtClean="0">
                        <a:solidFill>
                          <a:schemeClr val="dk1"/>
                        </a:solidFill>
                        <a:latin typeface="+mn-lt"/>
                        <a:ea typeface="+mn-ea"/>
                        <a:cs typeface="+mn-cs"/>
                      </a:endParaRPr>
                    </a:p>
                    <a:p>
                      <a:r>
                        <a:rPr kumimoji="0" lang="en-GB" sz="1400" kern="1200" dirty="0" smtClean="0">
                          <a:solidFill>
                            <a:schemeClr val="dk1"/>
                          </a:solidFill>
                          <a:latin typeface="+mn-lt"/>
                          <a:ea typeface="+mn-ea"/>
                          <a:cs typeface="+mn-cs"/>
                        </a:rPr>
                        <a:t>Strategies to minimise the impact.</a:t>
                      </a:r>
                    </a:p>
                    <a:p>
                      <a:endParaRPr lang="en-GB" dirty="0"/>
                    </a:p>
                  </a:txBody>
                  <a:tcPr/>
                </a:tc>
                <a:tc>
                  <a:txBody>
                    <a:bodyPr/>
                    <a:lstStyle/>
                    <a:p>
                      <a:r>
                        <a:rPr kumimoji="0" lang="en-GB" sz="1200" b="1" kern="1200" dirty="0" smtClean="0">
                          <a:solidFill>
                            <a:schemeClr val="dk1"/>
                          </a:solidFill>
                          <a:latin typeface="+mn-lt"/>
                          <a:ea typeface="+mn-ea"/>
                          <a:cs typeface="+mn-cs"/>
                        </a:rPr>
                        <a:t>CHILDREN</a:t>
                      </a:r>
                    </a:p>
                    <a:p>
                      <a:endParaRPr kumimoji="0" lang="en-GB" sz="800" kern="1200" dirty="0" smtClean="0">
                        <a:solidFill>
                          <a:schemeClr val="dk1"/>
                        </a:solidFill>
                        <a:latin typeface="+mn-lt"/>
                        <a:ea typeface="+mn-ea"/>
                        <a:cs typeface="+mn-cs"/>
                      </a:endParaRPr>
                    </a:p>
                    <a:p>
                      <a:r>
                        <a:rPr kumimoji="0" lang="en-GB" sz="1400" kern="1200" dirty="0" smtClean="0">
                          <a:solidFill>
                            <a:schemeClr val="dk1"/>
                          </a:solidFill>
                          <a:latin typeface="+mn-lt"/>
                          <a:ea typeface="+mn-ea"/>
                          <a:cs typeface="+mn-cs"/>
                        </a:rPr>
                        <a:t>Encourage children to ask questions.</a:t>
                      </a:r>
                    </a:p>
                    <a:p>
                      <a:endParaRPr kumimoji="0" lang="en-GB" sz="800" kern="1200" dirty="0" smtClean="0">
                        <a:solidFill>
                          <a:schemeClr val="dk1"/>
                        </a:solidFill>
                        <a:latin typeface="+mn-lt"/>
                        <a:ea typeface="+mn-ea"/>
                        <a:cs typeface="+mn-cs"/>
                      </a:endParaRPr>
                    </a:p>
                    <a:p>
                      <a:r>
                        <a:rPr kumimoji="0" lang="en-GB" sz="1400" kern="1200" dirty="0" smtClean="0">
                          <a:solidFill>
                            <a:schemeClr val="dk1"/>
                          </a:solidFill>
                          <a:latin typeface="+mn-lt"/>
                          <a:ea typeface="+mn-ea"/>
                          <a:cs typeface="+mn-cs"/>
                        </a:rPr>
                        <a:t>Reduce guilt / self blame / fear.</a:t>
                      </a:r>
                    </a:p>
                    <a:p>
                      <a:endParaRPr kumimoji="0" lang="en-GB" sz="800" kern="1200" dirty="0" smtClean="0">
                        <a:solidFill>
                          <a:schemeClr val="dk1"/>
                        </a:solidFill>
                        <a:latin typeface="+mn-lt"/>
                        <a:ea typeface="+mn-ea"/>
                        <a:cs typeface="+mn-cs"/>
                      </a:endParaRPr>
                    </a:p>
                    <a:p>
                      <a:r>
                        <a:rPr kumimoji="0" lang="en-GB" sz="1400" kern="1200" dirty="0" smtClean="0">
                          <a:solidFill>
                            <a:schemeClr val="dk1"/>
                          </a:solidFill>
                          <a:latin typeface="+mn-lt"/>
                          <a:ea typeface="+mn-ea"/>
                          <a:cs typeface="+mn-cs"/>
                        </a:rPr>
                        <a:t>Coping strategies.</a:t>
                      </a:r>
                    </a:p>
                    <a:p>
                      <a:endParaRPr kumimoji="0" lang="en-GB" sz="800" kern="1200" dirty="0" smtClean="0">
                        <a:solidFill>
                          <a:schemeClr val="dk1"/>
                        </a:solidFill>
                        <a:latin typeface="+mn-lt"/>
                        <a:ea typeface="+mn-ea"/>
                        <a:cs typeface="+mn-cs"/>
                      </a:endParaRPr>
                    </a:p>
                    <a:p>
                      <a:r>
                        <a:rPr kumimoji="0" lang="en-GB" sz="1400" kern="1200" dirty="0" smtClean="0">
                          <a:solidFill>
                            <a:schemeClr val="dk1"/>
                          </a:solidFill>
                          <a:latin typeface="+mn-lt"/>
                          <a:ea typeface="+mn-ea"/>
                          <a:cs typeface="+mn-cs"/>
                        </a:rPr>
                        <a:t>Share info and resources. </a:t>
                      </a:r>
                    </a:p>
                    <a:p>
                      <a:endParaRPr lang="en-GB" dirty="0"/>
                    </a:p>
                  </a:txBody>
                  <a:tcPr/>
                </a:tc>
                <a:tc>
                  <a:txBody>
                    <a:bodyPr/>
                    <a:lstStyle/>
                    <a:p>
                      <a:r>
                        <a:rPr kumimoji="0" lang="en-GB" sz="1200" b="1" kern="1200" dirty="0" smtClean="0">
                          <a:solidFill>
                            <a:schemeClr val="dk1"/>
                          </a:solidFill>
                          <a:latin typeface="+mn-lt"/>
                          <a:ea typeface="+mn-ea"/>
                          <a:cs typeface="+mn-cs"/>
                        </a:rPr>
                        <a:t>FAMILY</a:t>
                      </a:r>
                    </a:p>
                    <a:p>
                      <a:endParaRPr kumimoji="0" lang="en-GB" sz="800" kern="1200" dirty="0" smtClean="0">
                        <a:solidFill>
                          <a:schemeClr val="dk1"/>
                        </a:solidFill>
                        <a:latin typeface="+mn-lt"/>
                        <a:ea typeface="+mn-ea"/>
                        <a:cs typeface="+mn-cs"/>
                      </a:endParaRPr>
                    </a:p>
                    <a:p>
                      <a:r>
                        <a:rPr kumimoji="0" lang="en-GB" sz="1400" kern="1200" dirty="0" smtClean="0">
                          <a:solidFill>
                            <a:schemeClr val="dk1"/>
                          </a:solidFill>
                          <a:latin typeface="+mn-lt"/>
                          <a:ea typeface="+mn-ea"/>
                          <a:cs typeface="+mn-cs"/>
                        </a:rPr>
                        <a:t>Support family to talk together about mental illness.</a:t>
                      </a:r>
                    </a:p>
                    <a:p>
                      <a:endParaRPr kumimoji="0" lang="en-GB" sz="800" kern="1200" dirty="0" smtClean="0">
                        <a:solidFill>
                          <a:schemeClr val="dk1"/>
                        </a:solidFill>
                        <a:latin typeface="+mn-lt"/>
                        <a:ea typeface="+mn-ea"/>
                        <a:cs typeface="+mn-cs"/>
                      </a:endParaRPr>
                    </a:p>
                    <a:p>
                      <a:r>
                        <a:rPr kumimoji="0" lang="en-GB" sz="1400" kern="1200" dirty="0" smtClean="0">
                          <a:solidFill>
                            <a:schemeClr val="dk1"/>
                          </a:solidFill>
                          <a:latin typeface="+mn-lt"/>
                          <a:ea typeface="+mn-ea"/>
                          <a:cs typeface="+mn-cs"/>
                        </a:rPr>
                        <a:t>Young carer crisis plan.</a:t>
                      </a:r>
                    </a:p>
                    <a:p>
                      <a:endParaRPr kumimoji="0" lang="en-GB" sz="800" kern="1200" dirty="0" smtClean="0">
                        <a:solidFill>
                          <a:schemeClr val="dk1"/>
                        </a:solidFill>
                        <a:latin typeface="+mn-lt"/>
                        <a:ea typeface="+mn-ea"/>
                        <a:cs typeface="+mn-cs"/>
                      </a:endParaRPr>
                    </a:p>
                    <a:p>
                      <a:r>
                        <a:rPr kumimoji="0" lang="en-GB" sz="1400" kern="1200" dirty="0" smtClean="0">
                          <a:solidFill>
                            <a:schemeClr val="dk1"/>
                          </a:solidFill>
                          <a:latin typeface="+mn-lt"/>
                          <a:ea typeface="+mn-ea"/>
                          <a:cs typeface="+mn-cs"/>
                        </a:rPr>
                        <a:t>Recognise strengths and achievements.</a:t>
                      </a:r>
                    </a:p>
                    <a:p>
                      <a:r>
                        <a:rPr kumimoji="0" lang="en-GB" sz="1400" kern="1200" dirty="0" smtClean="0">
                          <a:solidFill>
                            <a:schemeClr val="dk1"/>
                          </a:solidFill>
                          <a:latin typeface="+mn-lt"/>
                          <a:ea typeface="+mn-ea"/>
                          <a:cs typeface="+mn-cs"/>
                        </a:rPr>
                        <a:t> </a:t>
                      </a:r>
                    </a:p>
                    <a:p>
                      <a:r>
                        <a:rPr kumimoji="0" lang="en-GB" sz="1400" kern="1200" dirty="0" smtClean="0">
                          <a:solidFill>
                            <a:schemeClr val="dk1"/>
                          </a:solidFill>
                          <a:latin typeface="+mn-lt"/>
                          <a:ea typeface="+mn-ea"/>
                          <a:cs typeface="+mn-cs"/>
                        </a:rPr>
                        <a:t>Acknowledge child’s role.</a:t>
                      </a:r>
                    </a:p>
                    <a:p>
                      <a:endParaRPr kumimoji="0" lang="en-GB" sz="800" kern="1200" dirty="0" smtClean="0">
                        <a:solidFill>
                          <a:schemeClr val="dk1"/>
                        </a:solidFill>
                        <a:latin typeface="+mn-lt"/>
                        <a:ea typeface="+mn-ea"/>
                        <a:cs typeface="+mn-cs"/>
                      </a:endParaRPr>
                    </a:p>
                    <a:p>
                      <a:r>
                        <a:rPr kumimoji="0" lang="en-GB" sz="1400" kern="1200" dirty="0" smtClean="0">
                          <a:solidFill>
                            <a:schemeClr val="dk1"/>
                          </a:solidFill>
                          <a:latin typeface="+mn-lt"/>
                          <a:ea typeface="+mn-ea"/>
                          <a:cs typeface="+mn-cs"/>
                        </a:rPr>
                        <a:t>Access parent/child activity.</a:t>
                      </a:r>
                      <a:endParaRPr lang="en-GB" dirty="0"/>
                    </a:p>
                  </a:txBody>
                  <a:tcPr/>
                </a:tc>
                <a:tc>
                  <a:txBody>
                    <a:bodyPr/>
                    <a:lstStyle/>
                    <a:p>
                      <a:r>
                        <a:rPr kumimoji="0" lang="en-GB" sz="1200" b="1" kern="1200" dirty="0" smtClean="0">
                          <a:solidFill>
                            <a:schemeClr val="dk1"/>
                          </a:solidFill>
                          <a:latin typeface="+mn-lt"/>
                          <a:ea typeface="+mn-ea"/>
                          <a:cs typeface="+mn-cs"/>
                        </a:rPr>
                        <a:t>PARENT/</a:t>
                      </a:r>
                    </a:p>
                    <a:p>
                      <a:r>
                        <a:rPr kumimoji="0" lang="en-GB" sz="1200" b="1" kern="1200" dirty="0" smtClean="0">
                          <a:solidFill>
                            <a:schemeClr val="dk1"/>
                          </a:solidFill>
                          <a:latin typeface="+mn-lt"/>
                          <a:ea typeface="+mn-ea"/>
                          <a:cs typeface="+mn-cs"/>
                        </a:rPr>
                        <a:t>CHILD</a:t>
                      </a:r>
                      <a:endParaRPr kumimoji="0" lang="en-GB" sz="1200" kern="1200" dirty="0" smtClean="0">
                        <a:solidFill>
                          <a:schemeClr val="dk1"/>
                        </a:solidFill>
                        <a:latin typeface="+mn-lt"/>
                        <a:ea typeface="+mn-ea"/>
                        <a:cs typeface="+mn-cs"/>
                      </a:endParaRPr>
                    </a:p>
                    <a:p>
                      <a:r>
                        <a:rPr kumimoji="0" lang="en-GB" sz="1400" kern="1200" dirty="0" smtClean="0">
                          <a:solidFill>
                            <a:schemeClr val="dk1"/>
                          </a:solidFill>
                          <a:latin typeface="+mn-lt"/>
                          <a:ea typeface="+mn-ea"/>
                          <a:cs typeface="+mn-cs"/>
                        </a:rPr>
                        <a:t>Stress / protective factors</a:t>
                      </a:r>
                    </a:p>
                    <a:p>
                      <a:r>
                        <a:rPr kumimoji="0" lang="en-GB" sz="1400" kern="1200" dirty="0" smtClean="0">
                          <a:solidFill>
                            <a:schemeClr val="dk1"/>
                          </a:solidFill>
                          <a:latin typeface="+mn-lt"/>
                          <a:ea typeface="+mn-ea"/>
                          <a:cs typeface="+mn-cs"/>
                        </a:rPr>
                        <a:t> e.g. finance, housing, bullying, parent-school interaction, social networks, adult &amp; peer relationships.</a:t>
                      </a:r>
                    </a:p>
                    <a:p>
                      <a:endParaRPr lang="en-GB" dirty="0"/>
                    </a:p>
                  </a:txBody>
                  <a:tcPr/>
                </a:tc>
                <a:tc>
                  <a:txBody>
                    <a:bodyPr/>
                    <a:lstStyle/>
                    <a:p>
                      <a:r>
                        <a:rPr kumimoji="0" lang="en-GB" sz="1200" b="1" kern="1200" dirty="0" smtClean="0">
                          <a:solidFill>
                            <a:schemeClr val="dk1"/>
                          </a:solidFill>
                          <a:latin typeface="+mn-lt"/>
                          <a:ea typeface="+mn-ea"/>
                          <a:cs typeface="+mn-cs"/>
                        </a:rPr>
                        <a:t>PLANNING AHEAD</a:t>
                      </a:r>
                      <a:endParaRPr kumimoji="0" lang="en-GB" sz="1200" kern="1200" dirty="0" smtClean="0">
                        <a:solidFill>
                          <a:schemeClr val="dk1"/>
                        </a:solidFill>
                        <a:latin typeface="+mn-lt"/>
                        <a:ea typeface="+mn-ea"/>
                        <a:cs typeface="+mn-cs"/>
                      </a:endParaRPr>
                    </a:p>
                    <a:p>
                      <a:r>
                        <a:rPr kumimoji="0" lang="en-GB" sz="1400" kern="1200" dirty="0" smtClean="0">
                          <a:solidFill>
                            <a:schemeClr val="dk1"/>
                          </a:solidFill>
                          <a:latin typeface="+mn-lt"/>
                          <a:ea typeface="+mn-ea"/>
                          <a:cs typeface="+mn-cs"/>
                        </a:rPr>
                        <a:t>Parent, child, facilitator and care coordinator.</a:t>
                      </a:r>
                    </a:p>
                    <a:p>
                      <a:endParaRPr kumimoji="0" lang="en-GB" sz="800" kern="1200" dirty="0" smtClean="0">
                        <a:solidFill>
                          <a:schemeClr val="dk1"/>
                        </a:solidFill>
                        <a:latin typeface="+mn-lt"/>
                        <a:ea typeface="+mn-ea"/>
                        <a:cs typeface="+mn-cs"/>
                      </a:endParaRPr>
                    </a:p>
                    <a:p>
                      <a:r>
                        <a:rPr kumimoji="0" lang="en-GB" sz="1400" kern="1200" dirty="0" smtClean="0">
                          <a:solidFill>
                            <a:schemeClr val="dk1"/>
                          </a:solidFill>
                          <a:latin typeface="+mn-lt"/>
                          <a:ea typeface="+mn-ea"/>
                          <a:cs typeface="+mn-cs"/>
                        </a:rPr>
                        <a:t>Recognition of achievements.</a:t>
                      </a:r>
                    </a:p>
                    <a:p>
                      <a:endParaRPr kumimoji="0" lang="en-GB" sz="800" kern="1200" dirty="0" smtClean="0">
                        <a:solidFill>
                          <a:schemeClr val="dk1"/>
                        </a:solidFill>
                        <a:latin typeface="+mn-lt"/>
                        <a:ea typeface="+mn-ea"/>
                        <a:cs typeface="+mn-cs"/>
                      </a:endParaRPr>
                    </a:p>
                    <a:p>
                      <a:r>
                        <a:rPr kumimoji="0" lang="en-GB" sz="1400" kern="1200" dirty="0" smtClean="0">
                          <a:solidFill>
                            <a:schemeClr val="dk1"/>
                          </a:solidFill>
                          <a:latin typeface="+mn-lt"/>
                          <a:ea typeface="+mn-ea"/>
                          <a:cs typeface="+mn-cs"/>
                        </a:rPr>
                        <a:t>Develop plan to meet identified need.</a:t>
                      </a:r>
                    </a:p>
                    <a:p>
                      <a:endParaRPr kumimoji="0" lang="en-GB" sz="800" kern="1200" dirty="0" smtClean="0">
                        <a:solidFill>
                          <a:schemeClr val="dk1"/>
                        </a:solidFill>
                        <a:latin typeface="+mn-lt"/>
                        <a:ea typeface="+mn-ea"/>
                        <a:cs typeface="+mn-cs"/>
                      </a:endParaRPr>
                    </a:p>
                    <a:p>
                      <a:r>
                        <a:rPr kumimoji="0" lang="en-GB" sz="1400" kern="1200" dirty="0" smtClean="0">
                          <a:solidFill>
                            <a:schemeClr val="dk1"/>
                          </a:solidFill>
                          <a:latin typeface="+mn-lt"/>
                          <a:ea typeface="+mn-ea"/>
                          <a:cs typeface="+mn-cs"/>
                        </a:rPr>
                        <a:t>Set a date for review.</a:t>
                      </a:r>
                    </a:p>
                    <a:p>
                      <a:endParaRPr lang="en-GB" dirty="0"/>
                    </a:p>
                  </a:txBody>
                  <a:tcPr/>
                </a:tc>
              </a:tr>
            </a:tbl>
          </a:graphicData>
        </a:graphic>
      </p:graphicFrame>
    </p:spTree>
    <p:extLst>
      <p:ext uri="{BB962C8B-B14F-4D97-AF65-F5344CB8AC3E}">
        <p14:creationId xmlns:p14="http://schemas.microsoft.com/office/powerpoint/2010/main" val="3258763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54098"/>
          </a:xfrm>
        </p:spPr>
        <p:txBody>
          <a:bodyPr>
            <a:normAutofit/>
          </a:bodyPr>
          <a:lstStyle/>
          <a:p>
            <a:pPr algn="ctr"/>
            <a:r>
              <a:rPr lang="en-GB" dirty="0" smtClean="0"/>
              <a:t>Gloucestershire Young Carers: </a:t>
            </a:r>
            <a:br>
              <a:rPr lang="en-GB" dirty="0" smtClean="0"/>
            </a:br>
            <a:r>
              <a:rPr lang="en-GB" dirty="0" smtClean="0"/>
              <a:t>InterAct</a:t>
            </a:r>
            <a:endParaRPr lang="en-GB" dirty="0"/>
          </a:p>
        </p:txBody>
      </p:sp>
      <p:sp>
        <p:nvSpPr>
          <p:cNvPr id="3" name="Content Placeholder 2"/>
          <p:cNvSpPr>
            <a:spLocks noGrp="1"/>
          </p:cNvSpPr>
          <p:nvPr>
            <p:ph sz="quarter" idx="1"/>
          </p:nvPr>
        </p:nvSpPr>
        <p:spPr>
          <a:xfrm>
            <a:off x="457200" y="1571612"/>
            <a:ext cx="7829576" cy="5000660"/>
          </a:xfrm>
        </p:spPr>
        <p:txBody>
          <a:bodyPr>
            <a:noAutofit/>
          </a:bodyPr>
          <a:lstStyle/>
          <a:p>
            <a:pPr>
              <a:buNone/>
            </a:pPr>
            <a:r>
              <a:rPr lang="en-GB" sz="2200" b="1" dirty="0" smtClean="0"/>
              <a:t>Young Carers said:</a:t>
            </a:r>
          </a:p>
          <a:p>
            <a:r>
              <a:rPr lang="en-GB" sz="2200" dirty="0" smtClean="0"/>
              <a:t>''helped me to understand my mum’s condition and how to help her through it'’</a:t>
            </a:r>
          </a:p>
          <a:p>
            <a:r>
              <a:rPr lang="en-GB" sz="2200" dirty="0" smtClean="0"/>
              <a:t>‘‘My mum now understands how things affect me and my sister’’</a:t>
            </a:r>
          </a:p>
          <a:p>
            <a:r>
              <a:rPr lang="en-GB" sz="2200" dirty="0" smtClean="0"/>
              <a:t>“I now know what could happen to mum &amp; what to do”</a:t>
            </a:r>
          </a:p>
          <a:p>
            <a:r>
              <a:rPr lang="en-GB" sz="2200" dirty="0" smtClean="0"/>
              <a:t>“I know that M will look after me if mum is ill’’</a:t>
            </a:r>
          </a:p>
          <a:p>
            <a:r>
              <a:rPr lang="en-GB" sz="2200" dirty="0" smtClean="0"/>
              <a:t>“I feel I can talk to my mum about how she is’’     </a:t>
            </a:r>
          </a:p>
          <a:p>
            <a:pPr>
              <a:buNone/>
            </a:pPr>
            <a:r>
              <a:rPr lang="en-GB" sz="2200" dirty="0" smtClean="0"/>
              <a:t>                                                                                                          </a:t>
            </a:r>
          </a:p>
          <a:p>
            <a:pPr>
              <a:buNone/>
            </a:pPr>
            <a:r>
              <a:rPr lang="en-GB" sz="2200" b="1" dirty="0" smtClean="0"/>
              <a:t>Parents said</a:t>
            </a:r>
            <a:r>
              <a:rPr lang="en-GB" sz="2200" dirty="0" smtClean="0"/>
              <a:t>: </a:t>
            </a:r>
          </a:p>
          <a:p>
            <a:r>
              <a:rPr lang="en-GB" sz="2200" dirty="0" smtClean="0"/>
              <a:t>“...enabled me to interact better with </a:t>
            </a:r>
            <a:r>
              <a:rPr lang="en-GB" sz="2200" i="1" dirty="0" smtClean="0"/>
              <a:t>my child</a:t>
            </a:r>
            <a:r>
              <a:rPr lang="en-GB" sz="2200" dirty="0" smtClean="0"/>
              <a:t>”</a:t>
            </a:r>
          </a:p>
          <a:p>
            <a:r>
              <a:rPr lang="en-GB" sz="2200" dirty="0" smtClean="0"/>
              <a:t> “I am good at taking </a:t>
            </a:r>
            <a:r>
              <a:rPr lang="en-GB" sz="2200" i="1" dirty="0" smtClean="0"/>
              <a:t>my child </a:t>
            </a:r>
            <a:r>
              <a:rPr lang="en-GB" sz="2200" dirty="0" smtClean="0"/>
              <a:t>out now”</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8" end="8"/>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Gloucestershire Young Carers: InterAct</a:t>
            </a:r>
            <a:endParaRPr lang="en-GB" dirty="0"/>
          </a:p>
        </p:txBody>
      </p:sp>
      <p:sp>
        <p:nvSpPr>
          <p:cNvPr id="3" name="Content Placeholder 2"/>
          <p:cNvSpPr>
            <a:spLocks noGrp="1"/>
          </p:cNvSpPr>
          <p:nvPr>
            <p:ph sz="quarter" idx="1"/>
          </p:nvPr>
        </p:nvSpPr>
        <p:spPr>
          <a:xfrm>
            <a:off x="457200" y="1785926"/>
            <a:ext cx="7467600" cy="4688026"/>
          </a:xfrm>
        </p:spPr>
        <p:txBody>
          <a:bodyPr/>
          <a:lstStyle/>
          <a:p>
            <a:pPr>
              <a:buNone/>
            </a:pPr>
            <a:r>
              <a:rPr lang="en-GB" sz="2200" b="1" dirty="0" smtClean="0"/>
              <a:t>Coordinators said: </a:t>
            </a:r>
          </a:p>
          <a:p>
            <a:r>
              <a:rPr lang="en-GB" sz="2200" dirty="0" smtClean="0"/>
              <a:t>‘‘It opened a dialogue between the family and myself as care coordinator, which has been very helpful’’</a:t>
            </a:r>
          </a:p>
          <a:p>
            <a:pPr>
              <a:buNone/>
            </a:pPr>
            <a:endParaRPr lang="en-GB" sz="2200" dirty="0" smtClean="0"/>
          </a:p>
          <a:p>
            <a:r>
              <a:rPr lang="en-GB" sz="2200" dirty="0" smtClean="0"/>
              <a:t>‘‘.... assured that one of the risk issues identified, the impact of Mum’s mental health on the child, was being systemically and sensitively addressed’’  </a:t>
            </a:r>
            <a:endParaRPr lang="en-GB" sz="2200" b="1" dirty="0" smtClean="0"/>
          </a:p>
          <a:p>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96908"/>
          </a:xfrm>
        </p:spPr>
        <p:txBody>
          <a:bodyPr/>
          <a:lstStyle/>
          <a:p>
            <a:r>
              <a:rPr lang="en-GB" dirty="0" smtClean="0"/>
              <a:t>Gloucestershire InterAct Outcomes</a:t>
            </a:r>
            <a:endParaRPr lang="en-GB" dirty="0"/>
          </a:p>
        </p:txBody>
      </p:sp>
      <p:sp>
        <p:nvSpPr>
          <p:cNvPr id="3" name="Content Placeholder 2"/>
          <p:cNvSpPr>
            <a:spLocks noGrp="1"/>
          </p:cNvSpPr>
          <p:nvPr>
            <p:ph sz="quarter" idx="1"/>
          </p:nvPr>
        </p:nvSpPr>
        <p:spPr>
          <a:xfrm>
            <a:off x="457200" y="1285860"/>
            <a:ext cx="7467600" cy="5188092"/>
          </a:xfrm>
        </p:spPr>
        <p:txBody>
          <a:bodyPr>
            <a:normAutofit fontScale="92500" lnSpcReduction="20000"/>
          </a:bodyPr>
          <a:lstStyle/>
          <a:p>
            <a:pPr>
              <a:buNone/>
            </a:pPr>
            <a:r>
              <a:rPr lang="en-GB" b="1" dirty="0" smtClean="0"/>
              <a:t>Young Carers</a:t>
            </a:r>
          </a:p>
          <a:p>
            <a:r>
              <a:rPr lang="en-GB" dirty="0" smtClean="0"/>
              <a:t>100% improvement in understanding of parental mental ill health</a:t>
            </a:r>
          </a:p>
          <a:p>
            <a:r>
              <a:rPr lang="en-GB" dirty="0" smtClean="0"/>
              <a:t>91% feel more able to cope</a:t>
            </a:r>
          </a:p>
          <a:p>
            <a:r>
              <a:rPr lang="en-GB" dirty="0" smtClean="0"/>
              <a:t>82% improvement in family relationships; mental health and wellbeing; self esteem</a:t>
            </a:r>
          </a:p>
          <a:p>
            <a:pPr>
              <a:buNone/>
            </a:pPr>
            <a:endParaRPr lang="en-GB" dirty="0" smtClean="0"/>
          </a:p>
          <a:p>
            <a:pPr>
              <a:buNone/>
            </a:pPr>
            <a:r>
              <a:rPr lang="en-GB" b="1" dirty="0" smtClean="0"/>
              <a:t>Parents</a:t>
            </a:r>
          </a:p>
          <a:p>
            <a:r>
              <a:rPr lang="en-GB" dirty="0" smtClean="0"/>
              <a:t>100% improvement in mental health and wellbeing</a:t>
            </a:r>
          </a:p>
          <a:p>
            <a:r>
              <a:rPr lang="en-GB" dirty="0" smtClean="0"/>
              <a:t>75% improvement in ability to carry out parenting responsibilities when experiencing mental ill health</a:t>
            </a:r>
          </a:p>
          <a:p>
            <a:r>
              <a:rPr lang="en-GB" dirty="0" smtClean="0"/>
              <a:t>67% improvement in family relationships</a:t>
            </a:r>
          </a:p>
          <a:p>
            <a:endParaRPr lang="en-GB" dirty="0" smtClean="0"/>
          </a:p>
          <a:p>
            <a:pPr>
              <a:buNone/>
            </a:pPr>
            <a:r>
              <a:rPr lang="en-GB" dirty="0" smtClean="0"/>
              <a:t>	23 individuals from 9 families</a:t>
            </a:r>
          </a:p>
          <a:p>
            <a:pPr>
              <a:buNone/>
            </a:pPr>
            <a:r>
              <a:rPr lang="en-GB" dirty="0" smtClean="0"/>
              <a:t>	Less that 1% no shows (1/145)  </a:t>
            </a:r>
            <a:endParaRPr lang="en-GB" dirty="0"/>
          </a:p>
        </p:txBody>
      </p:sp>
      <p:pic>
        <p:nvPicPr>
          <p:cNvPr id="5" name="Picture 4"/>
          <p:cNvPicPr/>
          <p:nvPr/>
        </p:nvPicPr>
        <p:blipFill>
          <a:blip r:embed="rId2" cstate="print"/>
          <a:srcRect/>
          <a:stretch>
            <a:fillRect/>
          </a:stretch>
        </p:blipFill>
        <p:spPr bwMode="auto">
          <a:xfrm>
            <a:off x="5652120" y="5517232"/>
            <a:ext cx="2198024" cy="86677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0" end="1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332656"/>
            <a:ext cx="8424936" cy="1143000"/>
          </a:xfrm>
        </p:spPr>
        <p:txBody>
          <a:bodyPr>
            <a:normAutofit/>
          </a:bodyPr>
          <a:lstStyle/>
          <a:p>
            <a:r>
              <a:rPr lang="en-GB" b="1" dirty="0"/>
              <a:t>Care Act 2014 and </a:t>
            </a:r>
            <a:r>
              <a:rPr lang="en-GB" b="1" dirty="0" smtClean="0"/>
              <a:t>guidance</a:t>
            </a:r>
            <a:r>
              <a:rPr lang="en-GB" b="1" dirty="0"/>
              <a:t>: </a:t>
            </a:r>
            <a:r>
              <a:rPr lang="en-GB" b="1" i="1" dirty="0"/>
              <a:t>The Care Act and Whole-Family </a:t>
            </a:r>
            <a:r>
              <a:rPr lang="en-GB" b="1" i="1" dirty="0" smtClean="0"/>
              <a:t>Approaches</a:t>
            </a:r>
            <a:endParaRPr lang="en-GB" i="1" dirty="0"/>
          </a:p>
        </p:txBody>
      </p:sp>
      <p:sp>
        <p:nvSpPr>
          <p:cNvPr id="3" name="Content Placeholder 2"/>
          <p:cNvSpPr>
            <a:spLocks noGrp="1"/>
          </p:cNvSpPr>
          <p:nvPr>
            <p:ph sz="quarter" idx="1"/>
          </p:nvPr>
        </p:nvSpPr>
        <p:spPr/>
        <p:txBody>
          <a:bodyPr>
            <a:normAutofit lnSpcReduction="10000"/>
          </a:bodyPr>
          <a:lstStyle/>
          <a:p>
            <a:r>
              <a:rPr lang="en-GB" dirty="0" smtClean="0"/>
              <a:t>‘Practical </a:t>
            </a:r>
            <a:r>
              <a:rPr lang="en-GB" dirty="0"/>
              <a:t>guidance for practitioners working in adult </a:t>
            </a:r>
            <a:r>
              <a:rPr lang="en-GB" dirty="0" smtClean="0"/>
              <a:t>social care </a:t>
            </a:r>
            <a:r>
              <a:rPr lang="en-GB" dirty="0"/>
              <a:t>in relation to carrying out assessments and developing plans which consider </a:t>
            </a:r>
            <a:r>
              <a:rPr lang="en-GB" dirty="0" smtClean="0"/>
              <a:t>the needs </a:t>
            </a:r>
            <a:r>
              <a:rPr lang="en-GB" dirty="0"/>
              <a:t>of the whole </a:t>
            </a:r>
            <a:r>
              <a:rPr lang="en-GB" dirty="0" smtClean="0"/>
              <a:t>family’</a:t>
            </a:r>
          </a:p>
          <a:p>
            <a:endParaRPr lang="en-GB" dirty="0"/>
          </a:p>
          <a:p>
            <a:r>
              <a:rPr lang="en-GB" dirty="0" smtClean="0"/>
              <a:t>Principle of wellbeing (i.e. not primary focus on risk / deficit)</a:t>
            </a:r>
          </a:p>
          <a:p>
            <a:endParaRPr lang="en-GB" dirty="0"/>
          </a:p>
          <a:p>
            <a:pPr marL="0" indent="0">
              <a:buNone/>
            </a:pPr>
            <a:r>
              <a:rPr lang="en-GB" b="1" dirty="0"/>
              <a:t>Step one: </a:t>
            </a:r>
            <a:r>
              <a:rPr lang="en-GB" dirty="0"/>
              <a:t>Think family.</a:t>
            </a:r>
          </a:p>
          <a:p>
            <a:pPr marL="0" indent="0">
              <a:buNone/>
            </a:pPr>
            <a:r>
              <a:rPr lang="en-GB" b="1" dirty="0"/>
              <a:t>Step two: </a:t>
            </a:r>
            <a:r>
              <a:rPr lang="en-GB" dirty="0"/>
              <a:t>Get the whole picture.</a:t>
            </a:r>
          </a:p>
          <a:p>
            <a:pPr marL="0" indent="0">
              <a:buNone/>
            </a:pPr>
            <a:r>
              <a:rPr lang="en-GB" b="1" dirty="0"/>
              <a:t>Step three: </a:t>
            </a:r>
            <a:r>
              <a:rPr lang="en-GB" dirty="0"/>
              <a:t>Make a plan that works for everyone.</a:t>
            </a:r>
          </a:p>
          <a:p>
            <a:pPr marL="0" indent="0">
              <a:buNone/>
            </a:pPr>
            <a:r>
              <a:rPr lang="en-GB" b="1" dirty="0"/>
              <a:t>Step four: </a:t>
            </a:r>
            <a:r>
              <a:rPr lang="en-GB" dirty="0"/>
              <a:t>Check it’s working for the whole family</a:t>
            </a:r>
            <a:r>
              <a:rPr lang="en-GB" dirty="0" smtClean="0"/>
              <a:t>.</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22597523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a:xfrm>
            <a:off x="179512" y="620688"/>
            <a:ext cx="8064896" cy="6237312"/>
          </a:xfrm>
        </p:spPr>
        <p:txBody>
          <a:bodyPr>
            <a:normAutofit/>
          </a:bodyPr>
          <a:lstStyle/>
          <a:p>
            <a:r>
              <a:rPr lang="en-GB" sz="2800" dirty="0" smtClean="0"/>
              <a:t>‘</a:t>
            </a:r>
            <a:r>
              <a:rPr lang="en-GB" sz="2800" dirty="0"/>
              <a:t>The interdependencies and interconnections between family members mean that what happens to one affects everyone else. Caring is a universal activity and an important part of family relationships</a:t>
            </a:r>
            <a:r>
              <a:rPr lang="en-GB" sz="2800" dirty="0" smtClean="0"/>
              <a:t>.’ </a:t>
            </a:r>
            <a:endParaRPr lang="en-GB" sz="2800" dirty="0"/>
          </a:p>
          <a:p>
            <a:endParaRPr lang="en-GB" sz="2600" dirty="0" smtClean="0"/>
          </a:p>
          <a:p>
            <a:r>
              <a:rPr lang="en-GB" sz="2800" dirty="0" smtClean="0"/>
              <a:t>‘Whole-family approaches can be key in maximising the impact of resources and identifying opportunities to support carers, and to ease the very real risks to health and wellbeing that caring can bring.’</a:t>
            </a:r>
          </a:p>
          <a:p>
            <a:pPr marL="0" lvl="1" indent="0">
              <a:spcBef>
                <a:spcPts val="600"/>
              </a:spcBef>
              <a:buSzPct val="70000"/>
              <a:buNone/>
            </a:pPr>
            <a:endParaRPr lang="en-GB" b="1" i="1" dirty="0" smtClean="0"/>
          </a:p>
          <a:p>
            <a:pPr marL="617220" lvl="2" indent="-342900">
              <a:spcBef>
                <a:spcPts val="600"/>
              </a:spcBef>
              <a:buSzPct val="70000"/>
            </a:pPr>
            <a:r>
              <a:rPr lang="en-GB" sz="2800" b="1" i="1" dirty="0" smtClean="0"/>
              <a:t>‘Level 3’</a:t>
            </a:r>
            <a:endParaRPr lang="en-GB" sz="2800" dirty="0"/>
          </a:p>
          <a:p>
            <a:pPr marL="0" indent="0">
              <a:buNone/>
            </a:pPr>
            <a:endParaRPr lang="en-GB" sz="2800" dirty="0"/>
          </a:p>
        </p:txBody>
      </p:sp>
    </p:spTree>
    <p:extLst>
      <p:ext uri="{BB962C8B-B14F-4D97-AF65-F5344CB8AC3E}">
        <p14:creationId xmlns:p14="http://schemas.microsoft.com/office/powerpoint/2010/main" val="26634157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‘Memorandum </a:t>
            </a:r>
            <a:r>
              <a:rPr lang="en-GB" dirty="0"/>
              <a:t>of </a:t>
            </a:r>
            <a:r>
              <a:rPr lang="en-GB" dirty="0" smtClean="0"/>
              <a:t>Understanding’ </a:t>
            </a:r>
            <a:r>
              <a:rPr lang="en-GB" dirty="0"/>
              <a:t>to aid joint working between children</a:t>
            </a:r>
            <a:br>
              <a:rPr lang="en-GB" dirty="0"/>
            </a:br>
            <a:r>
              <a:rPr lang="en-GB" dirty="0"/>
              <a:t>and adult social services</a:t>
            </a:r>
          </a:p>
        </p:txBody>
      </p:sp>
      <p:sp>
        <p:nvSpPr>
          <p:cNvPr id="3" name="Content Placeholder 2"/>
          <p:cNvSpPr>
            <a:spLocks noGrp="1"/>
          </p:cNvSpPr>
          <p:nvPr>
            <p:ph sz="quarter" idx="1"/>
          </p:nvPr>
        </p:nvSpPr>
        <p:spPr/>
        <p:txBody>
          <a:bodyPr/>
          <a:lstStyle/>
          <a:p>
            <a:r>
              <a:rPr lang="en-GB" dirty="0" smtClean="0"/>
              <a:t>‘Local </a:t>
            </a:r>
            <a:r>
              <a:rPr lang="en-GB" dirty="0"/>
              <a:t>authorities to adopt a whole system, </a:t>
            </a:r>
            <a:r>
              <a:rPr lang="en-GB" dirty="0" smtClean="0"/>
              <a:t>whole council</a:t>
            </a:r>
            <a:r>
              <a:rPr lang="en-GB" dirty="0"/>
              <a:t>, whole-family approach, coordinating services and support around the person </a:t>
            </a:r>
            <a:r>
              <a:rPr lang="en-GB" dirty="0" smtClean="0"/>
              <a:t>and their </a:t>
            </a:r>
            <a:r>
              <a:rPr lang="en-GB" dirty="0"/>
              <a:t>family and considering the impact of the care needs of an adult on their family</a:t>
            </a:r>
            <a:r>
              <a:rPr lang="en-GB" dirty="0" smtClean="0"/>
              <a:t>, including </a:t>
            </a:r>
            <a:r>
              <a:rPr lang="en-GB" dirty="0"/>
              <a:t>children</a:t>
            </a:r>
            <a:r>
              <a:rPr lang="en-GB" dirty="0" smtClean="0"/>
              <a:t>.’</a:t>
            </a:r>
          </a:p>
          <a:p>
            <a:endParaRPr lang="en-GB" dirty="0"/>
          </a:p>
          <a:p>
            <a:r>
              <a:rPr lang="en-GB" dirty="0" smtClean="0"/>
              <a:t>Specific consideration of young carers in a whole family context (with explicit tie-in with Children and Families Act 2014)</a:t>
            </a:r>
            <a:endParaRPr lang="en-GB" dirty="0"/>
          </a:p>
        </p:txBody>
      </p:sp>
    </p:spTree>
    <p:extLst>
      <p:ext uri="{BB962C8B-B14F-4D97-AF65-F5344CB8AC3E}">
        <p14:creationId xmlns:p14="http://schemas.microsoft.com/office/powerpoint/2010/main" val="13927641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 relation to services of which you are familiar</a:t>
            </a:r>
            <a:endParaRPr lang="en-GB" dirty="0"/>
          </a:p>
        </p:txBody>
      </p:sp>
      <p:sp>
        <p:nvSpPr>
          <p:cNvPr id="3" name="Content Placeholder 2"/>
          <p:cNvSpPr>
            <a:spLocks noGrp="1"/>
          </p:cNvSpPr>
          <p:nvPr>
            <p:ph sz="quarter" idx="1"/>
          </p:nvPr>
        </p:nvSpPr>
        <p:spPr/>
        <p:txBody>
          <a:bodyPr/>
          <a:lstStyle/>
          <a:p>
            <a:pPr lvl="0"/>
            <a:r>
              <a:rPr lang="en-GB" sz="2800" dirty="0" smtClean="0"/>
              <a:t>What difference could / does a ‘level 3’ approach make</a:t>
            </a:r>
          </a:p>
          <a:p>
            <a:pPr lvl="1"/>
            <a:r>
              <a:rPr lang="en-GB" sz="2500" dirty="0" smtClean="0"/>
              <a:t>for </a:t>
            </a:r>
            <a:r>
              <a:rPr lang="en-GB" sz="2500" dirty="0"/>
              <a:t>adults with mental health difficulties who are </a:t>
            </a:r>
            <a:r>
              <a:rPr lang="en-GB" sz="2500" dirty="0" smtClean="0"/>
              <a:t>parents </a:t>
            </a:r>
          </a:p>
          <a:p>
            <a:pPr lvl="1"/>
            <a:r>
              <a:rPr lang="en-GB" sz="2500" dirty="0" smtClean="0"/>
              <a:t>for </a:t>
            </a:r>
            <a:r>
              <a:rPr lang="en-GB" sz="2500" dirty="0"/>
              <a:t>children who are </a:t>
            </a:r>
            <a:r>
              <a:rPr lang="en-GB" sz="2500" dirty="0" smtClean="0"/>
              <a:t>caring?</a:t>
            </a:r>
            <a:endParaRPr lang="en-GB" sz="2500" dirty="0"/>
          </a:p>
          <a:p>
            <a:endParaRPr lang="en-GB" dirty="0" smtClean="0"/>
          </a:p>
          <a:p>
            <a:pPr lvl="0"/>
            <a:r>
              <a:rPr lang="en-GB" sz="2800" dirty="0"/>
              <a:t>What are the barriers and enablers to implementing ‘level 3’ family-inclusive practice at a local level?</a:t>
            </a:r>
          </a:p>
          <a:p>
            <a:pPr lvl="0"/>
            <a:endParaRPr lang="en-GB" dirty="0"/>
          </a:p>
          <a:p>
            <a:endParaRPr lang="en-GB" dirty="0"/>
          </a:p>
        </p:txBody>
      </p:sp>
    </p:spTree>
    <p:extLst>
      <p:ext uri="{BB962C8B-B14F-4D97-AF65-F5344CB8AC3E}">
        <p14:creationId xmlns:p14="http://schemas.microsoft.com/office/powerpoint/2010/main" val="14958623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references</a:t>
            </a:r>
            <a:endParaRPr lang="en-GB" dirty="0"/>
          </a:p>
        </p:txBody>
      </p:sp>
      <p:sp>
        <p:nvSpPr>
          <p:cNvPr id="3" name="Content Placeholder 2"/>
          <p:cNvSpPr>
            <a:spLocks noGrp="1"/>
          </p:cNvSpPr>
          <p:nvPr>
            <p:ph sz="quarter" idx="1"/>
          </p:nvPr>
        </p:nvSpPr>
        <p:spPr>
          <a:xfrm>
            <a:off x="457200" y="1412776"/>
            <a:ext cx="7467600" cy="5445224"/>
          </a:xfrm>
        </p:spPr>
        <p:txBody>
          <a:bodyPr>
            <a:normAutofit/>
          </a:bodyPr>
          <a:lstStyle/>
          <a:p>
            <a:r>
              <a:rPr lang="en-GB" dirty="0" smtClean="0"/>
              <a:t>Cabinet Office (2007)  </a:t>
            </a:r>
            <a:r>
              <a:rPr lang="en-GB" i="1" dirty="0" smtClean="0"/>
              <a:t>Reaching out: think family.  Analysis and themes from the Families At Risk review. </a:t>
            </a:r>
            <a:r>
              <a:rPr lang="en-GB" dirty="0" smtClean="0"/>
              <a:t> London: Cabinet Office Social Exclusion Task Force</a:t>
            </a:r>
          </a:p>
          <a:p>
            <a:r>
              <a:rPr lang="en-GB" dirty="0" smtClean="0"/>
              <a:t>Cornford</a:t>
            </a:r>
            <a:r>
              <a:rPr lang="en-GB" dirty="0"/>
              <a:t>, J., Baines, S. and Wilson, R. (2013) Representing the family: how does the state ‘think family’? </a:t>
            </a:r>
            <a:r>
              <a:rPr lang="en-GB" i="1" dirty="0"/>
              <a:t>Policy &amp; Politics</a:t>
            </a:r>
            <a:r>
              <a:rPr lang="en-GB" dirty="0"/>
              <a:t>, 41 (1): pp. 1–18</a:t>
            </a:r>
          </a:p>
          <a:p>
            <a:r>
              <a:rPr lang="en-GB" dirty="0" smtClean="0"/>
              <a:t>DH / LGA / ADASS / Children’s Society / Carers’ Trust (2015)  The Care Act and whole-family approaches. </a:t>
            </a:r>
            <a:r>
              <a:rPr lang="en-GB" dirty="0" smtClean="0">
                <a:hlinkClick r:id="rId2"/>
              </a:rPr>
              <a:t>http</a:t>
            </a:r>
            <a:r>
              <a:rPr lang="en-GB" dirty="0">
                <a:hlinkClick r:id="rId2"/>
              </a:rPr>
              <a:t>://</a:t>
            </a:r>
            <a:r>
              <a:rPr lang="en-GB" dirty="0" smtClean="0">
                <a:hlinkClick r:id="rId2"/>
              </a:rPr>
              <a:t>www.local.gov.uk/documents/10180/5756320/The+Care+Act+and+whole+family+approaches/080c323f-e653-4cea-832a-90947c9dc00c</a:t>
            </a:r>
            <a:r>
              <a:rPr lang="en-GB" dirty="0" smtClean="0"/>
              <a:t>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a:bodyPr>
          <a:lstStyle/>
          <a:p>
            <a:r>
              <a:rPr lang="en-GB" dirty="0" smtClean="0"/>
              <a:t>SCIE (</a:t>
            </a:r>
            <a:r>
              <a:rPr lang="en-GB" dirty="0"/>
              <a:t>2012) Think child, think parent, think family: final evaluation report </a:t>
            </a:r>
            <a:r>
              <a:rPr lang="en-GB" dirty="0">
                <a:hlinkClick r:id="rId2"/>
              </a:rPr>
              <a:t>http://</a:t>
            </a:r>
            <a:r>
              <a:rPr lang="en-GB" dirty="0" smtClean="0">
                <a:hlinkClick r:id="rId2"/>
              </a:rPr>
              <a:t>www.scie.org.uk/publications/reports/report56.pdf</a:t>
            </a:r>
            <a:endParaRPr lang="en-GB" dirty="0" smtClean="0"/>
          </a:p>
          <a:p>
            <a:r>
              <a:rPr lang="en-GB" dirty="0" err="1" smtClean="0"/>
              <a:t>Tew</a:t>
            </a:r>
            <a:r>
              <a:rPr lang="en-GB" dirty="0" smtClean="0"/>
              <a:t>, J et al (2016) </a:t>
            </a:r>
            <a:r>
              <a:rPr lang="en-GB" dirty="0"/>
              <a:t>What has happened to ‘Think Family’ – challenges and achievements in implementing family inclusive </a:t>
            </a:r>
            <a:r>
              <a:rPr lang="en-GB" dirty="0" smtClean="0"/>
              <a:t>practice.  In M Diggins (</a:t>
            </a:r>
            <a:r>
              <a:rPr lang="en-GB" dirty="0" err="1" smtClean="0"/>
              <a:t>ed</a:t>
            </a:r>
            <a:r>
              <a:rPr lang="en-GB" dirty="0" smtClean="0"/>
              <a:t>) </a:t>
            </a:r>
            <a:r>
              <a:rPr lang="en-GB" i="1" dirty="0"/>
              <a:t>Parental Mental Health and Child Welfare Work Volume </a:t>
            </a:r>
            <a:r>
              <a:rPr lang="en-GB" i="1" dirty="0" smtClean="0"/>
              <a:t>1. </a:t>
            </a:r>
            <a:r>
              <a:rPr lang="en-GB" dirty="0" smtClean="0"/>
              <a:t>Pavilion</a:t>
            </a:r>
            <a:endParaRPr lang="en-GB" dirty="0"/>
          </a:p>
          <a:p>
            <a:endParaRPr lang="en-GB" dirty="0" smtClean="0"/>
          </a:p>
        </p:txBody>
      </p:sp>
    </p:spTree>
    <p:extLst>
      <p:ext uri="{BB962C8B-B14F-4D97-AF65-F5344CB8AC3E}">
        <p14:creationId xmlns:p14="http://schemas.microsoft.com/office/powerpoint/2010/main" val="1124108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2146250"/>
          </a:xfrm>
        </p:spPr>
        <p:txBody>
          <a:bodyPr>
            <a:normAutofit fontScale="90000"/>
          </a:bodyPr>
          <a:lstStyle/>
          <a:p>
            <a:pPr algn="ctr"/>
            <a:r>
              <a:rPr lang="en-US" b="1" dirty="0"/>
              <a:t>Knowledge Exchange 2015-16</a:t>
            </a:r>
            <a:br>
              <a:rPr lang="en-US" b="1" dirty="0"/>
            </a:br>
            <a:r>
              <a:rPr lang="en-GB" dirty="0"/>
              <a:t/>
            </a:r>
            <a:br>
              <a:rPr lang="en-GB" dirty="0"/>
            </a:br>
            <a:r>
              <a:rPr lang="en-US" sz="3100" b="1" i="1" dirty="0"/>
              <a:t>Family inclusive policy and practice </a:t>
            </a:r>
            <a:br>
              <a:rPr lang="en-US" sz="3100" b="1" i="1" dirty="0"/>
            </a:br>
            <a:r>
              <a:rPr lang="en-GB" sz="2800" b="1" dirty="0"/>
              <a:t/>
            </a:r>
            <a:br>
              <a:rPr lang="en-GB" sz="2800" b="1" dirty="0"/>
            </a:br>
            <a:endParaRPr lang="en-GB" dirty="0"/>
          </a:p>
        </p:txBody>
      </p:sp>
      <p:sp>
        <p:nvSpPr>
          <p:cNvPr id="3" name="Content Placeholder 2"/>
          <p:cNvSpPr>
            <a:spLocks noGrp="1"/>
          </p:cNvSpPr>
          <p:nvPr>
            <p:ph sz="quarter" idx="1"/>
          </p:nvPr>
        </p:nvSpPr>
        <p:spPr>
          <a:xfrm>
            <a:off x="457200" y="2060848"/>
            <a:ext cx="7467600" cy="4413104"/>
          </a:xfrm>
        </p:spPr>
        <p:txBody>
          <a:bodyPr/>
          <a:lstStyle/>
          <a:p>
            <a:pPr marL="0" indent="0" algn="ctr">
              <a:buNone/>
            </a:pPr>
            <a:r>
              <a:rPr lang="en-US" b="1" dirty="0"/>
              <a:t>Hosted by</a:t>
            </a:r>
            <a:r>
              <a:rPr lang="en-GB" dirty="0"/>
              <a:t/>
            </a:r>
            <a:br>
              <a:rPr lang="en-GB" dirty="0"/>
            </a:br>
            <a:r>
              <a:rPr lang="en-US" b="1" dirty="0"/>
              <a:t>University of </a:t>
            </a:r>
            <a:r>
              <a:rPr lang="en-US" b="1" dirty="0" smtClean="0"/>
              <a:t>Birmingham</a:t>
            </a:r>
          </a:p>
          <a:p>
            <a:pPr marL="0" indent="0" algn="ctr">
              <a:buNone/>
            </a:pPr>
            <a:endParaRPr lang="en-US" u="sng" dirty="0" smtClean="0">
              <a:hlinkClick r:id=""/>
            </a:endParaRPr>
          </a:p>
          <a:p>
            <a:pPr marL="0" indent="0" algn="ctr">
              <a:buNone/>
            </a:pPr>
            <a:r>
              <a:rPr lang="en-US" u="sng" dirty="0" smtClean="0">
                <a:hlinkClick r:id=""/>
              </a:rPr>
              <a:t>www.familypotential.bham.ac.uk</a:t>
            </a:r>
            <a:endParaRPr lang="en-GB" dirty="0"/>
          </a:p>
        </p:txBody>
      </p:sp>
      <p:pic>
        <p:nvPicPr>
          <p:cNvPr id="4" name="Picture 3" descr="Queen Elizabeth Hospital Birmingham"/>
          <p:cNvPicPr/>
          <p:nvPr/>
        </p:nvPicPr>
        <p:blipFill rotWithShape="1">
          <a:blip r:embed="rId2" cstate="print">
            <a:extLst>
              <a:ext uri="{28A0092B-C50C-407E-A947-70E740481C1C}">
                <a14:useLocalDpi xmlns:a14="http://schemas.microsoft.com/office/drawing/2010/main" val="0"/>
              </a:ext>
            </a:extLst>
          </a:blip>
          <a:srcRect l="33476"/>
          <a:stretch/>
        </p:blipFill>
        <p:spPr bwMode="auto">
          <a:xfrm>
            <a:off x="323528" y="4149080"/>
            <a:ext cx="4392488" cy="2326679"/>
          </a:xfrm>
          <a:prstGeom prst="rect">
            <a:avLst/>
          </a:prstGeom>
          <a:noFill/>
          <a:ln>
            <a:noFill/>
          </a:ln>
          <a:extLst>
            <a:ext uri="{53640926-AAD7-44D8-BBD7-CCE9431645EC}">
              <a14:shadowObscured xmlns:a14="http://schemas.microsoft.com/office/drawing/2010/main"/>
            </a:ext>
          </a:extLst>
        </p:spPr>
      </p:pic>
      <p:pic>
        <p:nvPicPr>
          <p:cNvPr id="5" name="Content Placeholder 3" descr="ESRC">
            <a:hlinkClick r:id="rId3" tooltip="&quot;ESRC - Home&quot;"/>
          </p:cNvPr>
          <p:cNvPicPr>
            <a:picLocks/>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084168" y="4448323"/>
            <a:ext cx="1872208" cy="1728192"/>
          </a:xfrm>
          <a:prstGeom prst="rect">
            <a:avLst/>
          </a:prstGeom>
          <a:noFill/>
          <a:ln>
            <a:noFill/>
          </a:ln>
        </p:spPr>
      </p:pic>
    </p:spTree>
    <p:extLst>
      <p:ext uri="{BB962C8B-B14F-4D97-AF65-F5344CB8AC3E}">
        <p14:creationId xmlns:p14="http://schemas.microsoft.com/office/powerpoint/2010/main" val="30428072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7467600" cy="1143000"/>
          </a:xfrm>
        </p:spPr>
        <p:txBody>
          <a:bodyPr/>
          <a:lstStyle/>
          <a:p>
            <a:r>
              <a:rPr lang="en-GB" sz="3600" dirty="0" smtClean="0"/>
              <a:t>Think Family : key principles</a:t>
            </a:r>
            <a:r>
              <a:rPr lang="en-GB" dirty="0" smtClean="0"/>
              <a:t/>
            </a:r>
            <a:br>
              <a:rPr lang="en-GB" dirty="0" smtClean="0"/>
            </a:br>
            <a:r>
              <a:rPr lang="en-GB" dirty="0"/>
              <a:t>(Cabinet Office, </a:t>
            </a:r>
            <a:r>
              <a:rPr lang="en-GB" dirty="0" smtClean="0"/>
              <a:t>2007)</a:t>
            </a:r>
            <a:endParaRPr lang="en-GB" dirty="0"/>
          </a:p>
        </p:txBody>
      </p:sp>
      <p:sp>
        <p:nvSpPr>
          <p:cNvPr id="3" name="Content Placeholder 2"/>
          <p:cNvSpPr>
            <a:spLocks noGrp="1"/>
          </p:cNvSpPr>
          <p:nvPr>
            <p:ph sz="quarter" idx="1"/>
          </p:nvPr>
        </p:nvSpPr>
        <p:spPr>
          <a:xfrm>
            <a:off x="467544" y="1984248"/>
            <a:ext cx="7467600" cy="4873752"/>
          </a:xfrm>
        </p:spPr>
        <p:txBody>
          <a:bodyPr>
            <a:normAutofit fontScale="92500"/>
          </a:bodyPr>
          <a:lstStyle/>
          <a:p>
            <a:pPr lvl="0"/>
            <a:r>
              <a:rPr lang="en-GB" dirty="0" smtClean="0"/>
              <a:t>A </a:t>
            </a:r>
            <a:r>
              <a:rPr lang="en-GB" dirty="0"/>
              <a:t>broad and flexible understanding of ‘family’ as a relational network of significant others who may or may not have ties of kinship or marriage, and may or may not be co-resident.  </a:t>
            </a:r>
          </a:p>
          <a:p>
            <a:pPr lvl="0"/>
            <a:r>
              <a:rPr lang="en-GB" dirty="0"/>
              <a:t>A recognition that all family members </a:t>
            </a:r>
            <a:r>
              <a:rPr lang="en-GB" dirty="0" smtClean="0"/>
              <a:t>need </a:t>
            </a:r>
            <a:r>
              <a:rPr lang="en-GB" dirty="0"/>
              <a:t>to be seen as people in their own right with multiple roles and relationships inside and outside the family</a:t>
            </a:r>
          </a:p>
          <a:p>
            <a:pPr lvl="0"/>
            <a:r>
              <a:rPr lang="en-GB" dirty="0"/>
              <a:t>A focus on “relationships between different family members [that] uses family strengths to limit negative impacts of family problems and encourages progress towards positive outcomes” </a:t>
            </a:r>
            <a:r>
              <a:rPr lang="en-GB" dirty="0" smtClean="0"/>
              <a:t>(p.30</a:t>
            </a:r>
            <a:r>
              <a:rPr lang="en-GB" dirty="0"/>
              <a:t>)</a:t>
            </a:r>
          </a:p>
          <a:p>
            <a:pPr lvl="0"/>
            <a:r>
              <a:rPr lang="en-GB" dirty="0"/>
              <a:t>‘No wrong door’ – a ‘whole family’ assessment of need and capabilities irrespective of referral route(s).  </a:t>
            </a:r>
          </a:p>
          <a:p>
            <a:endParaRPr lang="en-GB" dirty="0"/>
          </a:p>
        </p:txBody>
      </p:sp>
    </p:spTree>
    <p:extLst>
      <p:ext uri="{BB962C8B-B14F-4D97-AF65-F5344CB8AC3E}">
        <p14:creationId xmlns:p14="http://schemas.microsoft.com/office/powerpoint/2010/main" val="28934802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Levels of ‘family mindedness’</a:t>
            </a:r>
            <a:endParaRPr lang="en-GB" dirty="0"/>
          </a:p>
        </p:txBody>
      </p:sp>
      <p:sp>
        <p:nvSpPr>
          <p:cNvPr id="3" name="Content Placeholder 2"/>
          <p:cNvSpPr>
            <a:spLocks noGrp="1"/>
          </p:cNvSpPr>
          <p:nvPr>
            <p:ph sz="quarter" idx="1"/>
          </p:nvPr>
        </p:nvSpPr>
        <p:spPr/>
        <p:txBody>
          <a:bodyPr>
            <a:normAutofit/>
          </a:bodyPr>
          <a:lstStyle/>
          <a:p>
            <a:pPr marL="457200" indent="-457200">
              <a:buFont typeface="+mj-lt"/>
              <a:buAutoNum type="arabicPeriod"/>
            </a:pPr>
            <a:r>
              <a:rPr lang="en-GB" dirty="0" smtClean="0"/>
              <a:t>Predominantly</a:t>
            </a:r>
            <a:r>
              <a:rPr lang="en-GB" i="1" dirty="0" smtClean="0"/>
              <a:t> individual focus </a:t>
            </a:r>
            <a:r>
              <a:rPr lang="en-GB" dirty="0" smtClean="0"/>
              <a:t>with other family members being consulted and expected to provide support</a:t>
            </a:r>
          </a:p>
          <a:p>
            <a:pPr marL="457200" indent="-457200">
              <a:buFont typeface="+mj-lt"/>
              <a:buAutoNum type="arabicPeriod"/>
            </a:pPr>
            <a:endParaRPr lang="en-GB" dirty="0" smtClean="0"/>
          </a:p>
          <a:p>
            <a:pPr marL="457200" indent="-457200">
              <a:buFont typeface="+mj-lt"/>
              <a:buAutoNum type="arabicPeriod"/>
            </a:pPr>
            <a:r>
              <a:rPr lang="en-GB" dirty="0" smtClean="0"/>
              <a:t>Focus on </a:t>
            </a:r>
            <a:r>
              <a:rPr lang="en-GB" i="1" dirty="0" smtClean="0"/>
              <a:t>‘axial relationships’ (</a:t>
            </a:r>
            <a:r>
              <a:rPr lang="en-GB" dirty="0" err="1"/>
              <a:t>Cornford</a:t>
            </a:r>
            <a:r>
              <a:rPr lang="en-GB" dirty="0"/>
              <a:t> et al., </a:t>
            </a:r>
            <a:r>
              <a:rPr lang="en-GB" dirty="0" smtClean="0"/>
              <a:t>2013) – i.e. dyads such as parent-child, carer-vulnerable adult in which one party can tend to be seen primarily in relation to their designated role (as carer or parent)</a:t>
            </a:r>
          </a:p>
          <a:p>
            <a:pPr marL="457200" indent="-457200">
              <a:buFont typeface="+mj-lt"/>
              <a:buAutoNum type="arabicPeriod"/>
            </a:pPr>
            <a:endParaRPr lang="en-GB" dirty="0" smtClean="0"/>
          </a:p>
          <a:p>
            <a:pPr marL="457200" indent="-457200">
              <a:buFont typeface="+mj-lt"/>
              <a:buAutoNum type="arabicPeriod"/>
            </a:pPr>
            <a:r>
              <a:rPr lang="en-GB" dirty="0" smtClean="0"/>
              <a:t>Focus </a:t>
            </a:r>
            <a:r>
              <a:rPr lang="en-GB" dirty="0"/>
              <a:t>on </a:t>
            </a:r>
            <a:r>
              <a:rPr lang="en-GB" dirty="0" smtClean="0"/>
              <a:t>family as a relational network of significant others</a:t>
            </a:r>
            <a:endParaRPr lang="en-GB" sz="2000" dirty="0" smtClean="0"/>
          </a:p>
          <a:p>
            <a:endParaRPr lang="en-GB" sz="2000" dirty="0" smtClean="0"/>
          </a:p>
          <a:p>
            <a:endParaRPr lang="en-GB" sz="2000" dirty="0"/>
          </a:p>
          <a:p>
            <a:endParaRPr lang="en-GB" dirty="0"/>
          </a:p>
        </p:txBody>
      </p:sp>
    </p:spTree>
    <p:extLst>
      <p:ext uri="{BB962C8B-B14F-4D97-AF65-F5344CB8AC3E}">
        <p14:creationId xmlns:p14="http://schemas.microsoft.com/office/powerpoint/2010/main" val="21005586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Knowledge Exchange</a:t>
            </a:r>
            <a:br>
              <a:rPr lang="en-GB" dirty="0" smtClean="0"/>
            </a:br>
            <a:r>
              <a:rPr lang="en-GB" dirty="0"/>
              <a:t>S</a:t>
            </a:r>
            <a:r>
              <a:rPr lang="en-GB" dirty="0" smtClean="0"/>
              <a:t>eminar 1 (</a:t>
            </a:r>
            <a:r>
              <a:rPr lang="en-GB" dirty="0"/>
              <a:t>C</a:t>
            </a:r>
            <a:r>
              <a:rPr lang="en-GB" dirty="0" smtClean="0"/>
              <a:t>amden June 2015)</a:t>
            </a:r>
            <a:endParaRPr lang="en-GB" dirty="0"/>
          </a:p>
        </p:txBody>
      </p:sp>
      <p:sp>
        <p:nvSpPr>
          <p:cNvPr id="3" name="Content Placeholder 2"/>
          <p:cNvSpPr>
            <a:spLocks noGrp="1"/>
          </p:cNvSpPr>
          <p:nvPr>
            <p:ph sz="quarter" idx="1"/>
          </p:nvPr>
        </p:nvSpPr>
        <p:spPr>
          <a:xfrm>
            <a:off x="539552" y="1628800"/>
            <a:ext cx="7704856" cy="5501208"/>
          </a:xfrm>
        </p:spPr>
        <p:txBody>
          <a:bodyPr>
            <a:normAutofit/>
          </a:bodyPr>
          <a:lstStyle/>
          <a:p>
            <a:r>
              <a:rPr lang="en-GB" dirty="0" smtClean="0"/>
              <a:t>‘A </a:t>
            </a:r>
            <a:r>
              <a:rPr lang="en-GB" dirty="0"/>
              <a:t>number of delegates shared their experiences of striving to widen the idea of ‘family’ beyond a narrow focus on parents (usually mothers) and parenting, or singular ‘carers’ and vulnerable adults.  </a:t>
            </a:r>
            <a:endParaRPr lang="en-GB" dirty="0" smtClean="0"/>
          </a:p>
          <a:p>
            <a:r>
              <a:rPr lang="en-GB" dirty="0" smtClean="0"/>
              <a:t>However</a:t>
            </a:r>
            <a:r>
              <a:rPr lang="en-GB" dirty="0"/>
              <a:t>, this was not always easy within a wider context in which expectations around evidence based practice tended to promote a degree of tunnel-vision, with pressure to focus on discrete interventions that had been experimentally validated, such as parenting programmes, but which only engaged with a small part of the complexity of families’ </a:t>
            </a:r>
            <a:r>
              <a:rPr lang="en-GB" dirty="0" smtClean="0"/>
              <a:t>lives’ </a:t>
            </a:r>
            <a:r>
              <a:rPr lang="en-GB" i="1" dirty="0" smtClean="0"/>
              <a:t>(</a:t>
            </a:r>
            <a:r>
              <a:rPr lang="en-GB" i="1" dirty="0" err="1" smtClean="0"/>
              <a:t>Tew</a:t>
            </a:r>
            <a:r>
              <a:rPr lang="en-GB" i="1" dirty="0" smtClean="0"/>
              <a:t> J et al, 2016).</a:t>
            </a:r>
            <a:endParaRPr lang="en-GB" i="1" dirty="0"/>
          </a:p>
        </p:txBody>
      </p:sp>
    </p:spTree>
    <p:extLst>
      <p:ext uri="{BB962C8B-B14F-4D97-AF65-F5344CB8AC3E}">
        <p14:creationId xmlns:p14="http://schemas.microsoft.com/office/powerpoint/2010/main" val="3037234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do we look at families and family relationships?</a:t>
            </a:r>
            <a:endParaRPr lang="en-GB" dirty="0"/>
          </a:p>
        </p:txBody>
      </p:sp>
      <p:sp>
        <p:nvSpPr>
          <p:cNvPr id="3" name="Content Placeholder 2"/>
          <p:cNvSpPr>
            <a:spLocks noGrp="1"/>
          </p:cNvSpPr>
          <p:nvPr>
            <p:ph sz="quarter" idx="1"/>
          </p:nvPr>
        </p:nvSpPr>
        <p:spPr>
          <a:xfrm>
            <a:off x="467544" y="1953540"/>
            <a:ext cx="7787208" cy="4873752"/>
          </a:xfrm>
        </p:spPr>
        <p:txBody>
          <a:bodyPr>
            <a:normAutofit lnSpcReduction="10000"/>
          </a:bodyPr>
          <a:lstStyle/>
          <a:p>
            <a:pPr lvl="0"/>
            <a:r>
              <a:rPr lang="en-GB" dirty="0"/>
              <a:t>Family as deficit / cause of problems </a:t>
            </a:r>
            <a:endParaRPr lang="en-GB" dirty="0" smtClean="0"/>
          </a:p>
          <a:p>
            <a:pPr lvl="0"/>
            <a:endParaRPr lang="en-GB" dirty="0" smtClean="0"/>
          </a:p>
          <a:p>
            <a:pPr lvl="0"/>
            <a:r>
              <a:rPr lang="en-GB" dirty="0" smtClean="0"/>
              <a:t>OR</a:t>
            </a:r>
          </a:p>
          <a:p>
            <a:pPr lvl="0"/>
            <a:endParaRPr lang="en-GB" dirty="0"/>
          </a:p>
          <a:p>
            <a:pPr lvl="0"/>
            <a:r>
              <a:rPr lang="en-GB" dirty="0"/>
              <a:t>F</a:t>
            </a:r>
            <a:r>
              <a:rPr lang="en-GB" dirty="0" smtClean="0"/>
              <a:t>amily </a:t>
            </a:r>
            <a:r>
              <a:rPr lang="en-GB" dirty="0"/>
              <a:t>as asset-base / resource for resolving </a:t>
            </a:r>
            <a:r>
              <a:rPr lang="en-GB" dirty="0" smtClean="0"/>
              <a:t>difficulties</a:t>
            </a:r>
          </a:p>
          <a:p>
            <a:pPr lvl="0"/>
            <a:endParaRPr lang="en-GB" dirty="0" smtClean="0"/>
          </a:p>
          <a:p>
            <a:pPr lvl="0"/>
            <a:endParaRPr lang="en-GB" dirty="0"/>
          </a:p>
          <a:p>
            <a:pPr marL="0" lvl="0" indent="0">
              <a:buNone/>
            </a:pPr>
            <a:r>
              <a:rPr lang="en-GB" b="1" i="1" dirty="0" smtClean="0"/>
              <a:t>Moving </a:t>
            </a:r>
            <a:r>
              <a:rPr lang="en-GB" b="1" i="1" dirty="0"/>
              <a:t>from a reactive safeguarding paradigm to a proactive ‘family development’ </a:t>
            </a:r>
            <a:r>
              <a:rPr lang="en-GB" b="1" i="1" dirty="0" smtClean="0"/>
              <a:t>paradigm – which may include support in improving family relationships</a:t>
            </a:r>
            <a:endParaRPr lang="en-GB" b="1" i="1" dirty="0"/>
          </a:p>
          <a:p>
            <a:endParaRPr lang="en-GB" dirty="0"/>
          </a:p>
        </p:txBody>
      </p:sp>
    </p:spTree>
    <p:extLst>
      <p:ext uri="{BB962C8B-B14F-4D97-AF65-F5344CB8AC3E}">
        <p14:creationId xmlns:p14="http://schemas.microsoft.com/office/powerpoint/2010/main" val="34305643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47248" cy="1143000"/>
          </a:xfrm>
        </p:spPr>
        <p:txBody>
          <a:bodyPr>
            <a:normAutofit/>
          </a:bodyPr>
          <a:lstStyle/>
          <a:p>
            <a:r>
              <a:rPr lang="en-GB" sz="2800" b="1" dirty="0"/>
              <a:t>What’s </a:t>
            </a:r>
            <a:r>
              <a:rPr lang="en-GB" sz="2800" b="1" dirty="0" smtClean="0"/>
              <a:t>been going </a:t>
            </a:r>
            <a:r>
              <a:rPr lang="en-GB" sz="2800" b="1" dirty="0"/>
              <a:t>on</a:t>
            </a:r>
            <a:r>
              <a:rPr lang="en-GB" sz="2800" b="1" dirty="0" smtClean="0"/>
              <a:t>? </a:t>
            </a:r>
            <a:br>
              <a:rPr lang="en-GB" sz="2800" b="1" dirty="0" smtClean="0"/>
            </a:br>
            <a:r>
              <a:rPr lang="en-GB" sz="2800" b="1" dirty="0" smtClean="0"/>
              <a:t>Intensive Family Support / Intervention</a:t>
            </a:r>
            <a:endParaRPr lang="en-GB" dirty="0"/>
          </a:p>
        </p:txBody>
      </p:sp>
      <p:sp>
        <p:nvSpPr>
          <p:cNvPr id="3" name="Content Placeholder 2"/>
          <p:cNvSpPr>
            <a:spLocks noGrp="1"/>
          </p:cNvSpPr>
          <p:nvPr>
            <p:ph sz="quarter" idx="1"/>
          </p:nvPr>
        </p:nvSpPr>
        <p:spPr/>
        <p:txBody>
          <a:bodyPr>
            <a:normAutofit/>
          </a:bodyPr>
          <a:lstStyle/>
          <a:p>
            <a:r>
              <a:rPr lang="en-GB" dirty="0" smtClean="0"/>
              <a:t>Family Intervention Projects</a:t>
            </a:r>
          </a:p>
          <a:p>
            <a:pPr lvl="1"/>
            <a:r>
              <a:rPr lang="en-GB" dirty="0" smtClean="0"/>
              <a:t>Parental and child mental health consistently emerged as an issue and one where little progress was made</a:t>
            </a:r>
          </a:p>
          <a:p>
            <a:endParaRPr lang="en-GB" sz="1000" dirty="0"/>
          </a:p>
          <a:p>
            <a:r>
              <a:rPr lang="en-GB" dirty="0" smtClean="0"/>
              <a:t>Troubled Families / Strengthening families</a:t>
            </a:r>
          </a:p>
          <a:p>
            <a:pPr lvl="1"/>
            <a:r>
              <a:rPr lang="en-GB" dirty="0" smtClean="0"/>
              <a:t>Recognition of need to move beyond focus on presenting issues to underlying issues including mental health and domestic violence</a:t>
            </a:r>
          </a:p>
          <a:p>
            <a:pPr lvl="1"/>
            <a:endParaRPr lang="en-GB" sz="1000" dirty="0"/>
          </a:p>
          <a:p>
            <a:r>
              <a:rPr lang="en-GB" dirty="0"/>
              <a:t>Family Recovery Projects</a:t>
            </a:r>
          </a:p>
          <a:p>
            <a:pPr lvl="1"/>
            <a:r>
              <a:rPr lang="en-GB" dirty="0"/>
              <a:t>Embedded mental health and substance use specialists in core team</a:t>
            </a:r>
          </a:p>
          <a:p>
            <a:pPr lvl="1"/>
            <a:endParaRPr lang="en-GB" sz="1000" dirty="0"/>
          </a:p>
          <a:p>
            <a:pPr lvl="1"/>
            <a:endParaRPr lang="en-GB" dirty="0" smtClean="0"/>
          </a:p>
        </p:txBody>
      </p:sp>
    </p:spTree>
    <p:extLst>
      <p:ext uri="{BB962C8B-B14F-4D97-AF65-F5344CB8AC3E}">
        <p14:creationId xmlns:p14="http://schemas.microsoft.com/office/powerpoint/2010/main" val="36330744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3200" b="1" dirty="0"/>
              <a:t>What’s going on</a:t>
            </a:r>
            <a:r>
              <a:rPr lang="en-GB" sz="3200" b="1" dirty="0" smtClean="0"/>
              <a:t>?</a:t>
            </a:r>
            <a:br>
              <a:rPr lang="en-GB" sz="3200" b="1" dirty="0" smtClean="0"/>
            </a:br>
            <a:r>
              <a:rPr lang="en-GB" sz="3200" b="1" dirty="0" smtClean="0"/>
              <a:t>Joining up children’s and adult mental health services</a:t>
            </a:r>
            <a:endParaRPr lang="en-GB" dirty="0"/>
          </a:p>
        </p:txBody>
      </p:sp>
      <p:sp>
        <p:nvSpPr>
          <p:cNvPr id="3" name="Content Placeholder 2"/>
          <p:cNvSpPr>
            <a:spLocks noGrp="1"/>
          </p:cNvSpPr>
          <p:nvPr>
            <p:ph sz="quarter" idx="1"/>
          </p:nvPr>
        </p:nvSpPr>
        <p:spPr>
          <a:xfrm>
            <a:off x="467544" y="1984248"/>
            <a:ext cx="7467600" cy="4873752"/>
          </a:xfrm>
        </p:spPr>
        <p:txBody>
          <a:bodyPr/>
          <a:lstStyle/>
          <a:p>
            <a:pPr marL="0" indent="0">
              <a:buNone/>
            </a:pPr>
            <a:r>
              <a:rPr lang="en-GB" sz="3600" b="1" dirty="0" smtClean="0"/>
              <a:t>‘Think Family’ Pilots – SCIE</a:t>
            </a:r>
          </a:p>
          <a:p>
            <a:r>
              <a:rPr lang="en-GB" sz="3200" dirty="0" smtClean="0"/>
              <a:t>Organisational focus</a:t>
            </a:r>
          </a:p>
          <a:p>
            <a:r>
              <a:rPr lang="en-GB" sz="3200" dirty="0" smtClean="0"/>
              <a:t>Progress patchy across implementation sites</a:t>
            </a:r>
          </a:p>
          <a:p>
            <a:r>
              <a:rPr lang="en-GB" sz="3200" dirty="0" smtClean="0"/>
              <a:t>Could be a lever for whole systems change within and across organisations </a:t>
            </a:r>
          </a:p>
          <a:p>
            <a:pPr marL="0" indent="0">
              <a:buNone/>
            </a:pPr>
            <a:endParaRPr lang="en-GB" dirty="0" smtClean="0"/>
          </a:p>
          <a:p>
            <a:pPr marL="0" indent="0">
              <a:buNone/>
            </a:pPr>
            <a:r>
              <a:rPr lang="en-GB" b="1" i="1" dirty="0" smtClean="0"/>
              <a:t>Rarely ‘Level 3’ in practice</a:t>
            </a:r>
            <a:endParaRPr lang="en-GB" b="1" i="1" dirty="0"/>
          </a:p>
        </p:txBody>
      </p:sp>
    </p:spTree>
    <p:extLst>
      <p:ext uri="{BB962C8B-B14F-4D97-AF65-F5344CB8AC3E}">
        <p14:creationId xmlns:p14="http://schemas.microsoft.com/office/powerpoint/2010/main" val="41901478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7467600" cy="1143000"/>
          </a:xfrm>
        </p:spPr>
        <p:txBody>
          <a:bodyPr>
            <a:normAutofit/>
          </a:bodyPr>
          <a:lstStyle/>
          <a:p>
            <a:r>
              <a:rPr lang="en-GB" sz="3600" dirty="0" smtClean="0"/>
              <a:t>What’s going on – ‘bottom up’</a:t>
            </a:r>
            <a:endParaRPr lang="en-GB" sz="3600" dirty="0"/>
          </a:p>
        </p:txBody>
      </p:sp>
      <p:sp>
        <p:nvSpPr>
          <p:cNvPr id="3" name="Content Placeholder 2"/>
          <p:cNvSpPr>
            <a:spLocks noGrp="1"/>
          </p:cNvSpPr>
          <p:nvPr>
            <p:ph sz="quarter" idx="1"/>
          </p:nvPr>
        </p:nvSpPr>
        <p:spPr>
          <a:xfrm>
            <a:off x="467544" y="1340768"/>
            <a:ext cx="7467600" cy="4873752"/>
          </a:xfrm>
        </p:spPr>
        <p:txBody>
          <a:bodyPr>
            <a:normAutofit/>
          </a:bodyPr>
          <a:lstStyle/>
          <a:p>
            <a:r>
              <a:rPr lang="en-GB" dirty="0" smtClean="0"/>
              <a:t>Family Group Conferencing</a:t>
            </a:r>
          </a:p>
          <a:p>
            <a:pPr lvl="1"/>
            <a:r>
              <a:rPr lang="en-GB" dirty="0" smtClean="0"/>
              <a:t>Children’s services</a:t>
            </a:r>
          </a:p>
          <a:p>
            <a:pPr lvl="1"/>
            <a:r>
              <a:rPr lang="en-GB" dirty="0" smtClean="0"/>
              <a:t>Adults services and mental health</a:t>
            </a:r>
          </a:p>
          <a:p>
            <a:endParaRPr lang="en-GB" sz="1000" dirty="0"/>
          </a:p>
          <a:p>
            <a:r>
              <a:rPr lang="en-GB" dirty="0" smtClean="0"/>
              <a:t>Open Dialogue</a:t>
            </a:r>
          </a:p>
          <a:p>
            <a:pPr lvl="1"/>
            <a:r>
              <a:rPr lang="en-GB" dirty="0" smtClean="0"/>
              <a:t>Mental health</a:t>
            </a:r>
          </a:p>
          <a:p>
            <a:endParaRPr lang="en-GB" sz="1000" dirty="0"/>
          </a:p>
          <a:p>
            <a:r>
              <a:rPr lang="en-GB" dirty="0" smtClean="0"/>
              <a:t>Family-in-Community approaches</a:t>
            </a:r>
          </a:p>
          <a:p>
            <a:pPr lvl="1"/>
            <a:r>
              <a:rPr lang="en-GB" dirty="0" smtClean="0"/>
              <a:t>E.g. Big </a:t>
            </a:r>
            <a:r>
              <a:rPr lang="en-GB" dirty="0"/>
              <a:t>Lottery funded </a:t>
            </a:r>
            <a:r>
              <a:rPr lang="en-GB" i="1" dirty="0"/>
              <a:t>Improving Futures </a:t>
            </a:r>
            <a:r>
              <a:rPr lang="en-GB" dirty="0" smtClean="0"/>
              <a:t>projects</a:t>
            </a:r>
          </a:p>
          <a:p>
            <a:pPr lvl="1"/>
            <a:endParaRPr lang="en-GB" sz="1000" dirty="0"/>
          </a:p>
          <a:p>
            <a:r>
              <a:rPr lang="en-GB" dirty="0" smtClean="0"/>
              <a:t>Young Carers initiatives </a:t>
            </a:r>
          </a:p>
          <a:p>
            <a:pPr lvl="1"/>
            <a:r>
              <a:rPr lang="en-GB" dirty="0" smtClean="0"/>
              <a:t>Can lead to wider system change</a:t>
            </a:r>
            <a:endParaRPr lang="en-GB" dirty="0"/>
          </a:p>
        </p:txBody>
      </p:sp>
    </p:spTree>
    <p:extLst>
      <p:ext uri="{BB962C8B-B14F-4D97-AF65-F5344CB8AC3E}">
        <p14:creationId xmlns:p14="http://schemas.microsoft.com/office/powerpoint/2010/main" val="351422881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5258</TotalTime>
  <Words>1357</Words>
  <Application>Microsoft Office PowerPoint</Application>
  <PresentationFormat>On-screen Show (4:3)</PresentationFormat>
  <Paragraphs>167</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Oriel</vt:lpstr>
      <vt:lpstr>Beyond ‘Think Parent’ and ‘Think Young Carer’: Overcoming challenges to achieve the implementation of family inclusive practice</vt:lpstr>
      <vt:lpstr>Knowledge Exchange 2015-16  Family inclusive policy and practice   </vt:lpstr>
      <vt:lpstr>Think Family : key principles (Cabinet Office, 2007)</vt:lpstr>
      <vt:lpstr>Levels of ‘family mindedness’</vt:lpstr>
      <vt:lpstr>Knowledge Exchange Seminar 1 (Camden June 2015)</vt:lpstr>
      <vt:lpstr>How do we look at families and family relationships?</vt:lpstr>
      <vt:lpstr>What’s been going on?  Intensive Family Support / Intervention</vt:lpstr>
      <vt:lpstr>What’s going on? Joining up children’s and adult mental health services</vt:lpstr>
      <vt:lpstr>What’s going on – ‘bottom up’</vt:lpstr>
      <vt:lpstr>Family inclusive approaches: Gloucestershire Young Carers</vt:lpstr>
      <vt:lpstr>Gloucestershire Young Carers:  InterAct</vt:lpstr>
      <vt:lpstr>Gloucestershire Young Carers: InterAct</vt:lpstr>
      <vt:lpstr>Gloucestershire InterAct Outcomes</vt:lpstr>
      <vt:lpstr>Care Act 2014 and guidance: The Care Act and Whole-Family Approaches</vt:lpstr>
      <vt:lpstr>PowerPoint Presentation</vt:lpstr>
      <vt:lpstr>‘Memorandum of Understanding’ to aid joint working between children and adult social services</vt:lpstr>
      <vt:lpstr>In relation to services of which you are familiar</vt:lpstr>
      <vt:lpstr>references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Jerry Tew</dc:creator>
  <cp:lastModifiedBy>Jerry Tew</cp:lastModifiedBy>
  <cp:revision>250</cp:revision>
  <cp:lastPrinted>2015-12-01T11:59:52Z</cp:lastPrinted>
  <dcterms:created xsi:type="dcterms:W3CDTF">2013-10-01T10:58:29Z</dcterms:created>
  <dcterms:modified xsi:type="dcterms:W3CDTF">2015-12-01T13:47:33Z</dcterms:modified>
</cp:coreProperties>
</file>